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Hello </a:t>
            </a:r>
            <a:r>
              <a:rPr lang="en">
                <a:solidFill>
                  <a:schemeClr val="dk1"/>
                </a:solidFill>
              </a:rPr>
              <a:t>everyone. Today, we will be presenting our final project titled </a:t>
            </a:r>
            <a:r>
              <a:rPr i="1" lang="en">
                <a:solidFill>
                  <a:schemeClr val="dk1"/>
                </a:solidFill>
              </a:rPr>
              <a:t>“Predicting Global Crop Yield Using Machine Learning.” </a:t>
            </a:r>
            <a:r>
              <a:rPr lang="en">
                <a:solidFill>
                  <a:schemeClr val="dk1"/>
                </a:solidFill>
              </a:rPr>
              <a:t>Our project focuses on understanding global agricultural productivity and using data-driven methods to forecast crop yield efficiently and sustainably.</a:t>
            </a:r>
            <a:endParaRPr>
              <a:solidFill>
                <a:schemeClr val="dk1"/>
              </a:solidFill>
            </a:endParaRPr>
          </a:p>
          <a:p>
            <a:pPr indent="0" lvl="0" marL="0" rtl="0" algn="l">
              <a:spcBef>
                <a:spcPts val="0"/>
              </a:spcBef>
              <a:spcAft>
                <a:spcPts val="0"/>
              </a:spcAft>
              <a:buNone/>
            </a:pPr>
            <a:r>
              <a:t/>
            </a:r>
            <a:endParaRPr i="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c822a9ad7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ac822a9ad7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Plot 4 compares average pesticide use with average yield across countries.</a:t>
            </a:r>
            <a:endParaRPr>
              <a:solidFill>
                <a:schemeClr val="dk1"/>
              </a:solidFill>
            </a:endParaRPr>
          </a:p>
          <a:p>
            <a:pPr indent="0" lvl="0" marL="0" rtl="0" algn="l">
              <a:spcBef>
                <a:spcPts val="0"/>
              </a:spcBef>
              <a:spcAft>
                <a:spcPts val="0"/>
              </a:spcAft>
              <a:buNone/>
            </a:pPr>
            <a:r>
              <a:rPr lang="en">
                <a:solidFill>
                  <a:schemeClr val="dk1"/>
                </a:solidFill>
              </a:rPr>
              <a:t>This allows us to identify </a:t>
            </a:r>
            <a:r>
              <a:rPr b="1" lang="en">
                <a:solidFill>
                  <a:schemeClr val="dk1"/>
                </a:solidFill>
              </a:rPr>
              <a:t>high-efficiency countries</a:t>
            </a:r>
            <a:r>
              <a:rPr lang="en">
                <a:solidFill>
                  <a:schemeClr val="dk1"/>
                </a:solidFill>
              </a:rPr>
              <a:t>, such as Australia, which achieve high yield with relatively low pesticide usage.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c822a9ad7_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c822a9ad7_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These insights help highlight sustainable farming conditions worldwide.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ac822a9ad7_1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ac822a9ad7_1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this slide, we summarize the machine learning and statistical models applied in our project.</a:t>
            </a:r>
            <a:endParaRPr/>
          </a:p>
          <a:p>
            <a:pPr indent="0" lvl="0" marL="0" rtl="0" algn="l">
              <a:spcBef>
                <a:spcPts val="0"/>
              </a:spcBef>
              <a:spcAft>
                <a:spcPts val="0"/>
              </a:spcAft>
              <a:buClr>
                <a:schemeClr val="dk1"/>
              </a:buClr>
              <a:buSzPts val="1100"/>
              <a:buFont typeface="Arial"/>
              <a:buNone/>
            </a:pPr>
            <a:r>
              <a:rPr lang="en"/>
              <a:t>We used a wide range of algorithms—from simple linear models to more complex ensemble methods.</a:t>
            </a:r>
            <a:endParaRPr/>
          </a:p>
          <a:p>
            <a:pPr indent="0" lvl="0" marL="0" rtl="0" algn="l">
              <a:spcBef>
                <a:spcPts val="0"/>
              </a:spcBef>
              <a:spcAft>
                <a:spcPts val="0"/>
              </a:spcAft>
              <a:buClr>
                <a:schemeClr val="dk1"/>
              </a:buClr>
              <a:buSzPts val="1100"/>
              <a:buFont typeface="Arial"/>
              <a:buNone/>
            </a:pPr>
            <a:r>
              <a:rPr lang="en"/>
              <a:t>This helps us compare performance across different levels of model complexity.</a:t>
            </a:r>
            <a:endParaRPr/>
          </a:p>
          <a:p>
            <a:pPr indent="0" lvl="0" marL="0" rtl="0" algn="l">
              <a:spcBef>
                <a:spcPts val="0"/>
              </a:spcBef>
              <a:spcAft>
                <a:spcPts val="0"/>
              </a:spcAft>
              <a:buClr>
                <a:schemeClr val="dk1"/>
              </a:buClr>
              <a:buSzPts val="1100"/>
              <a:buFont typeface="Arial"/>
              <a:buNone/>
            </a:pPr>
            <a:r>
              <a:rPr lang="en"/>
              <a:t>Models like Linear Regression give interpretability, while tree-based models such as Random Forest, XGBoost, and Gradient Boosting often capture non-linearities better.</a:t>
            </a:r>
            <a:endParaRPr/>
          </a:p>
          <a:p>
            <a:pPr indent="0" lvl="0" marL="0" rtl="0" algn="l">
              <a:spcBef>
                <a:spcPts val="0"/>
              </a:spcBef>
              <a:spcAft>
                <a:spcPts val="0"/>
              </a:spcAft>
              <a:buNone/>
            </a:pPr>
            <a:r>
              <a:rPr lang="en"/>
              <a:t>By testing multiple approaches, we ensure we select the best-performing and most reliable model for yield prediction.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c960608b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c960608b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analysis follows four main analytical approaches: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Descriptive Analysis</a:t>
            </a:r>
            <a:r>
              <a:rPr lang="en">
                <a:solidFill>
                  <a:schemeClr val="dk1"/>
                </a:solidFill>
              </a:rPr>
              <a:t> to understand basic dataset patterns, distributions, and trends.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Diagnostic Analysis</a:t>
            </a:r>
            <a:r>
              <a:rPr lang="en">
                <a:solidFill>
                  <a:schemeClr val="dk1"/>
                </a:solidFill>
              </a:rPr>
              <a:t> to identify relationships between factors—for example, how temperature or pesticide use affects yield.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Predictive Analysis</a:t>
            </a:r>
            <a:r>
              <a:rPr lang="en">
                <a:solidFill>
                  <a:schemeClr val="dk1"/>
                </a:solidFill>
              </a:rPr>
              <a:t>, where we apply machine learning models to estimate yield based on environmental and agricultural variables.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Prescriptive Analysis</a:t>
            </a:r>
            <a:r>
              <a:rPr lang="en">
                <a:solidFill>
                  <a:schemeClr val="dk1"/>
                </a:solidFill>
              </a:rPr>
              <a:t>, where we use the model’s insights to provide actionable farming recommendations—things like optimal pesticide or temperature ranges for higher yield.</a:t>
            </a:r>
            <a:br>
              <a:rPr lang="en">
                <a:solidFill>
                  <a:schemeClr val="dk1"/>
                </a:solidFill>
              </a:rPr>
            </a:br>
            <a:r>
              <a:rPr lang="en">
                <a:solidFill>
                  <a:schemeClr val="dk1"/>
                </a:solidFill>
              </a:rPr>
              <a:t> This structured framework allows us to move from raw data to decision-making.</a:t>
            </a:r>
            <a:br>
              <a:rPr lang="en">
                <a:solidFill>
                  <a:schemeClr val="dk1"/>
                </a:solidFill>
              </a:rPr>
            </a:br>
            <a:endParaRPr>
              <a:solidFill>
                <a:schemeClr val="dk1"/>
              </a:solidFill>
            </a:endParaRPr>
          </a:p>
          <a:p>
            <a:pPr indent="0" lvl="0" marL="0" rtl="0" algn="l">
              <a:lnSpc>
                <a:spcPct val="115000"/>
              </a:lnSpc>
              <a:spcBef>
                <a:spcPts val="1200"/>
              </a:spcBef>
              <a:spcAft>
                <a:spcPts val="0"/>
              </a:spcAft>
              <a:buNone/>
            </a:pPr>
            <a:r>
              <a:rPr lang="en">
                <a:solidFill>
                  <a:schemeClr val="dk1"/>
                </a:solidFill>
              </a:rPr>
              <a:t>Our analysis follows four main analytical approaches: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Descriptive Analysis</a:t>
            </a:r>
            <a:r>
              <a:rPr lang="en">
                <a:solidFill>
                  <a:schemeClr val="dk1"/>
                </a:solidFill>
              </a:rPr>
              <a:t> to understand basic dataset patterns, distributions, and trends.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Diagnostic Analysis</a:t>
            </a:r>
            <a:r>
              <a:rPr lang="en">
                <a:solidFill>
                  <a:schemeClr val="dk1"/>
                </a:solidFill>
              </a:rPr>
              <a:t> to identify relationships between factors—for example, how temperature or pesticide use affects yield.</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Predictive Analysis</a:t>
            </a:r>
            <a:r>
              <a:rPr lang="en">
                <a:solidFill>
                  <a:schemeClr val="dk1"/>
                </a:solidFill>
              </a:rPr>
              <a:t>, where we apply machine learning models to estimate yield based on environmental and agricultural variables.</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Prescriptive Analysis</a:t>
            </a:r>
            <a:r>
              <a:rPr lang="en">
                <a:solidFill>
                  <a:schemeClr val="dk1"/>
                </a:solidFill>
              </a:rPr>
              <a:t>, where we use the model’s insights to provide actionable farming recommendations—things like optimal pesticide or temperature ranges for higher yield.</a:t>
            </a:r>
            <a:br>
              <a:rPr lang="en">
                <a:solidFill>
                  <a:schemeClr val="dk1"/>
                </a:solidFill>
              </a:rPr>
            </a:br>
            <a:r>
              <a:rPr lang="en">
                <a:solidFill>
                  <a:schemeClr val="dk1"/>
                </a:solidFill>
              </a:rPr>
              <a:t> This structured framework allows us to move from raw data to decision-making.</a:t>
            </a:r>
            <a:br>
              <a:rPr lang="en">
                <a:solidFill>
                  <a:schemeClr val="dk1"/>
                </a:solidFill>
              </a:rPr>
            </a:b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c960608bf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c960608bf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At this stage, we focus on understanding the data at a high level.</a:t>
            </a:r>
            <a:br>
              <a:rPr lang="en"/>
            </a:br>
            <a:r>
              <a:rPr lang="en"/>
              <a:t> We summarize variables such as rainfall, temperature, pesticide usage, and yield.</a:t>
            </a:r>
            <a:br>
              <a:rPr lang="en"/>
            </a:br>
            <a:r>
              <a:rPr lang="en"/>
              <a:t> This gives us an initial sense of trends—for example, which crops tend to have higher yields, which countries apply more pesticides, or how weather varies across regions.</a:t>
            </a:r>
            <a:br>
              <a:rPr lang="en"/>
            </a:br>
            <a:r>
              <a:rPr lang="en"/>
              <a:t> These summaries establish a foundation before we move into more complex modeling.</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c960608b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c960608b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slide shows statistical summaries and visualizations that help us identify ranges, outliers, and distributions.</a:t>
            </a:r>
            <a:br>
              <a:rPr lang="en"/>
            </a:br>
            <a:r>
              <a:rPr lang="en"/>
              <a:t> For example, yield data shows significant variability, and some crops have extreme values.</a:t>
            </a:r>
            <a:br>
              <a:rPr lang="en"/>
            </a:br>
            <a:r>
              <a:rPr lang="en"/>
              <a:t> Understanding these patterns early prevents issues like model bias or skewed results later on.</a:t>
            </a:r>
            <a:br>
              <a:rPr lang="en"/>
            </a:br>
            <a:r>
              <a:rPr lang="en"/>
              <a:t> It also helps us detect whether any preprocessing is needed.</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c960608bf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ac960608bf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Diagnostic analysis focuses on understanding why certain patterns occur.</a:t>
            </a:r>
            <a:endParaRPr/>
          </a:p>
          <a:p>
            <a:pPr indent="0" lvl="0" marL="0" rtl="0" algn="l">
              <a:spcBef>
                <a:spcPts val="0"/>
              </a:spcBef>
              <a:spcAft>
                <a:spcPts val="0"/>
              </a:spcAft>
              <a:buClr>
                <a:schemeClr val="dk1"/>
              </a:buClr>
              <a:buSzPts val="1100"/>
              <a:buFont typeface="Arial"/>
              <a:buNone/>
            </a:pPr>
            <a:r>
              <a:rPr lang="en"/>
              <a:t>This correlation heatmap helps us see which variables are strongly related.</a:t>
            </a:r>
            <a:endParaRPr/>
          </a:p>
          <a:p>
            <a:pPr indent="0" lvl="0" marL="0" rtl="0" algn="l">
              <a:spcBef>
                <a:spcPts val="0"/>
              </a:spcBef>
              <a:spcAft>
                <a:spcPts val="0"/>
              </a:spcAft>
              <a:buClr>
                <a:schemeClr val="dk1"/>
              </a:buClr>
              <a:buSzPts val="1100"/>
              <a:buFont typeface="Arial"/>
              <a:buNone/>
            </a:pPr>
            <a:r>
              <a:rPr lang="en"/>
              <a:t>For example, pesticide usage and yield show a moderate relationship, but rainfall and temperature also contribute meaningfully.</a:t>
            </a:r>
            <a:endParaRPr/>
          </a:p>
          <a:p>
            <a:pPr indent="0" lvl="0" marL="0" rtl="0" algn="l">
              <a:spcBef>
                <a:spcPts val="0"/>
              </a:spcBef>
              <a:spcAft>
                <a:spcPts val="0"/>
              </a:spcAft>
              <a:buNone/>
            </a:pPr>
            <a:r>
              <a:rPr lang="en"/>
              <a:t>This step helps us identify which variables may be important predictors in our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ac960608bf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ac960608bf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c960608bf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c960608bf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Linear Regression gives us a baseline.</a:t>
            </a:r>
            <a:br>
              <a:rPr lang="en"/>
            </a:br>
            <a:r>
              <a:rPr lang="en"/>
              <a:t> It assumes a straight-line relationship between inputs and yield.</a:t>
            </a:r>
            <a:br>
              <a:rPr lang="en"/>
            </a:br>
            <a:r>
              <a:rPr lang="en"/>
              <a:t> While it’s simple and interpretable, crop yield often depends on variables that interact in more complex ways.</a:t>
            </a:r>
            <a:br>
              <a:rPr lang="en"/>
            </a:br>
            <a:r>
              <a:rPr lang="en"/>
              <a:t> The model performed reasonably but didn’t fully capture non-linear relationships in the data.</a:t>
            </a:r>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ac960608bf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ac960608bf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Random Forest performed significantly better than linear models.</a:t>
            </a:r>
            <a:br>
              <a:rPr lang="en"/>
            </a:br>
            <a:r>
              <a:rPr lang="en"/>
              <a:t> It builds multiple decision trees and aggregates their outputs, which improves accuracy and reduces overfitting.</a:t>
            </a:r>
            <a:br>
              <a:rPr lang="en"/>
            </a:br>
            <a:r>
              <a:rPr lang="en"/>
              <a:t> It captures non-linear relationships well.</a:t>
            </a:r>
            <a:br>
              <a:rPr lang="en"/>
            </a:br>
            <a:r>
              <a:rPr lang="en"/>
              <a:t> This model showed strong predictive power, making it one of our top contenders.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ac822a9ad7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ac822a9ad7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Agriculture is one of the most critical components of the global economy, directly impacting food security, environmental sustainability, and economic development. Traditionally, yield estimation has depended heavily on farmers’ experience or simple historical trends.</a:t>
            </a:r>
            <a:endParaRPr/>
          </a:p>
          <a:p>
            <a:pPr indent="0" lvl="0" marL="0" rtl="0" algn="l">
              <a:spcBef>
                <a:spcPts val="0"/>
              </a:spcBef>
              <a:spcAft>
                <a:spcPts val="0"/>
              </a:spcAft>
              <a:buNone/>
            </a:pPr>
            <a:r>
              <a:rPr lang="en"/>
              <a:t>But today, with advancements in data science and machine learning, we can use large-scale environmental and agricultural datasets to create highly accurate prediction models.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c960608bf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c960608bf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Gradient Boosting builds trees sequentially, correcting previous errors.</a:t>
            </a:r>
            <a:br>
              <a:rPr lang="en"/>
            </a:br>
            <a:r>
              <a:rPr lang="en"/>
              <a:t> This tends to produce highly accurate models.</a:t>
            </a:r>
            <a:br>
              <a:rPr lang="en"/>
            </a:br>
            <a:r>
              <a:rPr lang="en"/>
              <a:t> It performed very strongly but required careful tuning to avoid overfitting.</a:t>
            </a:r>
            <a:br>
              <a:rPr lang="en"/>
            </a:br>
            <a:r>
              <a:rPr lang="en"/>
              <a:t> Its strength is in capturing subtle interactions between variables.</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c960608bf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c960608bf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XGBoost is an optimized version of Gradient Boosting—it’s known for high performance in structured datasets like ours.</a:t>
            </a:r>
            <a:br>
              <a:rPr lang="en"/>
            </a:br>
            <a:r>
              <a:rPr lang="en"/>
              <a:t> It provided some of the best predictive results among the ensemble models.</a:t>
            </a:r>
            <a:br>
              <a:rPr lang="en"/>
            </a:br>
            <a:r>
              <a:rPr lang="en"/>
              <a:t> Its ability to handle missing values, regularization, and efficient computation made it a strong candidate.</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c960608bf_4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c960608bf_4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KNN predicts yield based on the most similar data points.</a:t>
            </a:r>
            <a:br>
              <a:rPr lang="en"/>
            </a:br>
            <a:r>
              <a:rPr lang="en"/>
              <a:t> It’s simple and intuitive but struggled with a dataset of this size and complexity.</a:t>
            </a:r>
            <a:br>
              <a:rPr lang="en"/>
            </a:br>
            <a:r>
              <a:rPr lang="en"/>
              <a:t> High dimensionality and large sample size make distance-based models less effective.</a:t>
            </a:r>
            <a:br>
              <a:rPr lang="en"/>
            </a:br>
            <a:r>
              <a:rPr lang="en"/>
              <a:t> So while useful for comparison, it wasn’t among our top models.</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c960608bf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c960608bf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Decision Trees are easy to interpret and visualize but tend to overfit when used alone.</a:t>
            </a:r>
            <a:endParaRPr/>
          </a:p>
          <a:p>
            <a:pPr indent="0" lvl="0" marL="0" rtl="0" algn="l">
              <a:spcBef>
                <a:spcPts val="0"/>
              </a:spcBef>
              <a:spcAft>
                <a:spcPts val="0"/>
              </a:spcAft>
              <a:buClr>
                <a:schemeClr val="dk1"/>
              </a:buClr>
              <a:buSzPts val="1100"/>
              <a:buFont typeface="Arial"/>
              <a:buNone/>
            </a:pPr>
            <a:r>
              <a:rPr lang="en"/>
              <a:t>In our case, the Decision Tree model performed moderately well but lacked the stability and generalization of ensemble methods.</a:t>
            </a:r>
            <a:endParaRPr/>
          </a:p>
          <a:p>
            <a:pPr indent="0" lvl="0" marL="0" rtl="0" algn="l">
              <a:spcBef>
                <a:spcPts val="0"/>
              </a:spcBef>
              <a:spcAft>
                <a:spcPts val="0"/>
              </a:spcAft>
              <a:buNone/>
            </a:pPr>
            <a:r>
              <a:rPr lang="en"/>
              <a:t>This is why techniques like Random Forest or Bagging often outperform single trees.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ac960608bf_4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ac960608bf_4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Bagging, or Bootstrap Aggregation, reduces variance by training multiple models on different subsets of the data.</a:t>
            </a:r>
            <a:br>
              <a:rPr lang="en"/>
            </a:br>
            <a:r>
              <a:rPr lang="en"/>
              <a:t> This improved model stability and accuracy compared to a single decision tree.</a:t>
            </a:r>
            <a:br>
              <a:rPr lang="en"/>
            </a:br>
            <a:r>
              <a:rPr lang="en"/>
              <a:t> However, it still performed slightly below Random Forest and XGBoost.</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c960608bf_4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c960608bf_4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slide summarizes how all models performed based on R², RMSE, and generalization behavior.</a:t>
            </a:r>
            <a:br>
              <a:rPr lang="en"/>
            </a:br>
            <a:r>
              <a:rPr lang="en"/>
              <a:t> Models like Random Forest, Gradient Boost, and XGBoost delivered the highest accuracy.</a:t>
            </a:r>
            <a:br>
              <a:rPr lang="en"/>
            </a:br>
            <a:r>
              <a:rPr lang="en"/>
              <a:t> Linear and KNN models performed the least effectively on this dataset.</a:t>
            </a:r>
            <a:br>
              <a:rPr lang="en"/>
            </a:br>
            <a:r>
              <a:rPr lang="en"/>
              <a:t> This comparison allows us to confidently choose a model for prediction and prescriptive analysis.</a:t>
            </a:r>
            <a:endParaRPr/>
          </a:p>
          <a:p>
            <a:pPr indent="0" lvl="0" marL="0" rtl="0" algn="l">
              <a:spcBef>
                <a:spcPts val="12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ac960608bf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ac960608bf_4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Using our best-performing model, we generate predictions for crop yield based on input variables.</a:t>
            </a:r>
            <a:br>
              <a:rPr lang="en"/>
            </a:br>
            <a:r>
              <a:rPr lang="en"/>
              <a:t> The sample output shown here demonstrates how the model assigns a predicted yield value for specific environmental conditions.</a:t>
            </a:r>
            <a:br>
              <a:rPr lang="en"/>
            </a:br>
            <a:r>
              <a:rPr lang="en"/>
              <a:t> This moves us from analysis to practical forecasting, which can support real-world agricultural decision-making.</a:t>
            </a:r>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c960608bf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c960608bf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we analyze which factors have the highest influence on yield.</a:t>
            </a:r>
            <a:br>
              <a:rPr lang="en"/>
            </a:br>
            <a:r>
              <a:rPr lang="en"/>
              <a:t> Models like Random Forest and XGBoost provide feature importance rankings.</a:t>
            </a:r>
            <a:br>
              <a:rPr lang="en"/>
            </a:br>
            <a:r>
              <a:rPr lang="en"/>
              <a:t> Pesticides, temperature, and rainfall generally emerged as the strongest predictors.</a:t>
            </a:r>
            <a:br>
              <a:rPr lang="en"/>
            </a:br>
            <a:r>
              <a:rPr lang="en"/>
              <a:t> This helps us understand which inputs matter most when optimizing yield.</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ac960608bf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ac960608bf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This slide outlines actionable recommendations based on our prescriptive analysis.</a:t>
            </a:r>
            <a:br>
              <a:rPr lang="en"/>
            </a:br>
            <a:r>
              <a:rPr lang="en"/>
              <a:t> Using model insights, we identify optimal input levels for maximizing yield—for example:</a:t>
            </a:r>
            <a:endParaRPr/>
          </a:p>
          <a:p>
            <a:pPr indent="-298450" lvl="0" marL="457200" rtl="0" algn="l">
              <a:lnSpc>
                <a:spcPct val="115000"/>
              </a:lnSpc>
              <a:spcBef>
                <a:spcPts val="1200"/>
              </a:spcBef>
              <a:spcAft>
                <a:spcPts val="0"/>
              </a:spcAft>
              <a:buClr>
                <a:schemeClr val="dk1"/>
              </a:buClr>
              <a:buSzPts val="1100"/>
              <a:buChar char="●"/>
            </a:pPr>
            <a:r>
              <a:rPr lang="en"/>
              <a:t>minimal effective pesticide usage</a:t>
            </a:r>
            <a:br>
              <a:rPr lang="en"/>
            </a:br>
            <a:endParaRPr/>
          </a:p>
          <a:p>
            <a:pPr indent="-298450" lvl="0" marL="457200" rtl="0" algn="l">
              <a:lnSpc>
                <a:spcPct val="115000"/>
              </a:lnSpc>
              <a:spcBef>
                <a:spcPts val="0"/>
              </a:spcBef>
              <a:spcAft>
                <a:spcPts val="0"/>
              </a:spcAft>
              <a:buClr>
                <a:schemeClr val="dk1"/>
              </a:buClr>
              <a:buSzPts val="1100"/>
              <a:buChar char="●"/>
            </a:pPr>
            <a:r>
              <a:rPr lang="en"/>
              <a:t>ideal temperature and rainfall ranges</a:t>
            </a:r>
            <a:br>
              <a:rPr lang="en"/>
            </a:br>
            <a:endParaRPr/>
          </a:p>
          <a:p>
            <a:pPr indent="-298450" lvl="0" marL="457200" rtl="0" algn="l">
              <a:lnSpc>
                <a:spcPct val="115000"/>
              </a:lnSpc>
              <a:spcBef>
                <a:spcPts val="0"/>
              </a:spcBef>
              <a:spcAft>
                <a:spcPts val="0"/>
              </a:spcAft>
              <a:buClr>
                <a:schemeClr val="dk1"/>
              </a:buClr>
              <a:buSzPts val="1100"/>
              <a:buChar char="●"/>
            </a:pPr>
            <a:r>
              <a:rPr lang="en"/>
              <a:t>crop-specific recommendations</a:t>
            </a:r>
            <a:br>
              <a:rPr lang="en"/>
            </a:br>
            <a:r>
              <a:rPr lang="en"/>
              <a:t> These insights help guide sustainable agricultural practices and efficient resource use.</a:t>
            </a: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ac960608bf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ac960608bf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conclude, our study demonstrates how data-driven approaches can significantly enhance agricultural productivity.</a:t>
            </a:r>
            <a:br>
              <a:rPr lang="en"/>
            </a:br>
            <a:r>
              <a:rPr lang="en"/>
              <a:t> Machine learning models help identify the key factors influencing yield, enabling farmers to make informed decisions.</a:t>
            </a:r>
            <a:br>
              <a:rPr lang="en"/>
            </a:br>
            <a:r>
              <a:rPr lang="en"/>
              <a:t> We also recognize limitations and propose improvements—such as incorporating soil data, humidity, and real-time IoT sensors.</a:t>
            </a:r>
            <a:br>
              <a:rPr lang="en"/>
            </a:br>
            <a:r>
              <a:rPr lang="en"/>
              <a:t> Ultimately, this project shows how advanced analytics can support sustainable, efficient farming practices worldwide.</a:t>
            </a:r>
            <a:br>
              <a:rPr lang="en"/>
            </a:br>
            <a:r>
              <a:rPr lang="en"/>
              <a:t> Thank you for listening.</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c822a9ad7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c822a9ad7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Crop yield is influenced by a combination of factors—climate conditions, soil health, irrigation, and pesticide usage. Because these variables interact in complex ways, farmers often struggle to accurately predict yield variations. To address this, we aim to build a predictive system that analyzes historical agricultural and environmental data, identifies the factors that matter most, and accurately forecasts crop yield.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cc67cc1d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cc67cc1d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ac822a9ad7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ac822a9ad7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dataset comes from Kaggle, which consolidates information from reputable sources like the </a:t>
            </a:r>
            <a:r>
              <a:rPr b="1" lang="en">
                <a:solidFill>
                  <a:schemeClr val="dk1"/>
                </a:solidFill>
              </a:rPr>
              <a:t>FAO</a:t>
            </a:r>
            <a:r>
              <a:rPr lang="en">
                <a:solidFill>
                  <a:schemeClr val="dk1"/>
                </a:solidFill>
              </a:rPr>
              <a:t> and the </a:t>
            </a:r>
            <a:r>
              <a:rPr b="1" lang="en">
                <a:solidFill>
                  <a:schemeClr val="dk1"/>
                </a:solidFill>
              </a:rPr>
              <a:t>World Bank</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It contains </a:t>
            </a:r>
            <a:r>
              <a:rPr b="1" lang="en">
                <a:solidFill>
                  <a:schemeClr val="dk1"/>
                </a:solidFill>
              </a:rPr>
              <a:t>28,242 records</a:t>
            </a:r>
            <a:r>
              <a:rPr lang="en">
                <a:solidFill>
                  <a:schemeClr val="dk1"/>
                </a:solidFill>
              </a:rPr>
              <a:t> from </a:t>
            </a:r>
            <a:r>
              <a:rPr b="1" lang="en">
                <a:solidFill>
                  <a:schemeClr val="dk1"/>
                </a:solidFill>
              </a:rPr>
              <a:t>101 countries</a:t>
            </a:r>
            <a:r>
              <a:rPr lang="en">
                <a:solidFill>
                  <a:schemeClr val="dk1"/>
                </a:solidFill>
              </a:rPr>
              <a:t>, covering the period </a:t>
            </a:r>
            <a:r>
              <a:rPr b="1" lang="en">
                <a:solidFill>
                  <a:schemeClr val="dk1"/>
                </a:solidFill>
              </a:rPr>
              <a:t>1990 to 2013</a:t>
            </a:r>
            <a:r>
              <a:rPr lang="en">
                <a:solidFill>
                  <a:schemeClr val="dk1"/>
                </a:solidFill>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c822a9ad7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c822a9ad7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analysis, we performed several cleaning steps: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ac822a9ad7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ac822a9ad7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ensured the dataset was consistent, balanced, and ready for exploration. Finally, we combined all the DF into one single DF.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ac822a9ad7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ac822a9ad7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Plot 1 visualizes correlations between all variables, including the target yield.</a:t>
            </a:r>
            <a:br>
              <a:rPr lang="en">
                <a:solidFill>
                  <a:schemeClr val="dk1"/>
                </a:solidFill>
              </a:rPr>
            </a:br>
            <a:r>
              <a:rPr lang="en">
                <a:solidFill>
                  <a:schemeClr val="dk1"/>
                </a:solidFill>
              </a:rPr>
              <a:t> One important observation is the </a:t>
            </a:r>
            <a:r>
              <a:rPr b="1" lang="en">
                <a:solidFill>
                  <a:schemeClr val="dk1"/>
                </a:solidFill>
              </a:rPr>
              <a:t>moderate positive correlation (0.32)</a:t>
            </a:r>
            <a:r>
              <a:rPr lang="en">
                <a:solidFill>
                  <a:schemeClr val="dk1"/>
                </a:solidFill>
              </a:rPr>
              <a:t> between pesticide use and crop yield.</a:t>
            </a:r>
            <a:br>
              <a:rPr lang="en">
                <a:solidFill>
                  <a:schemeClr val="dk1"/>
                </a:solidFill>
              </a:rPr>
            </a:br>
            <a:r>
              <a:rPr lang="en">
                <a:solidFill>
                  <a:schemeClr val="dk1"/>
                </a:solidFill>
              </a:rPr>
              <a:t> This suggests pesticides influence yield, but they are certainly not the only factor—highlighting the need for multivariable models.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c822a9ad7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ac822a9ad7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Plot 2 shows the distribution and interactions of rainfall, temperature, pesticides, and yield, colored by crop type.</a:t>
            </a:r>
            <a:endParaRPr/>
          </a:p>
          <a:p>
            <a:pPr indent="0" lvl="0" marL="0" rtl="0" algn="l">
              <a:spcBef>
                <a:spcPts val="0"/>
              </a:spcBef>
              <a:spcAft>
                <a:spcPts val="0"/>
              </a:spcAft>
              <a:buClr>
                <a:schemeClr val="dk1"/>
              </a:buClr>
              <a:buSzPts val="1100"/>
              <a:buFont typeface="Arial"/>
              <a:buNone/>
            </a:pPr>
            <a:r>
              <a:rPr lang="en"/>
              <a:t>This helps identify trends, clusters, and non-linear relationships.</a:t>
            </a:r>
            <a:endParaRPr/>
          </a:p>
          <a:p>
            <a:pPr indent="0" lvl="0" marL="0" rtl="0" algn="l">
              <a:spcBef>
                <a:spcPts val="0"/>
              </a:spcBef>
              <a:spcAft>
                <a:spcPts val="0"/>
              </a:spcAft>
              <a:buNone/>
            </a:pPr>
            <a:r>
              <a:rPr lang="en"/>
              <a:t>For example, some crops clearly show tighter clusters, suggesting more predictable behavior, while others vary more widely.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ac822a9ad7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ac822a9ad7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solidFill>
                  <a:schemeClr val="dk1"/>
                </a:solidFill>
              </a:rPr>
              <a:t>Plot 3 reveals yield var	iability across crop types.</a:t>
            </a:r>
            <a:br>
              <a:rPr lang="en">
                <a:solidFill>
                  <a:schemeClr val="dk1"/>
                </a:solidFill>
              </a:rPr>
            </a:br>
            <a:r>
              <a:rPr lang="en">
                <a:solidFill>
                  <a:schemeClr val="dk1"/>
                </a:solidFill>
              </a:rPr>
              <a:t> Crops like </a:t>
            </a:r>
            <a:r>
              <a:rPr b="1" lang="en">
                <a:solidFill>
                  <a:schemeClr val="dk1"/>
                </a:solidFill>
              </a:rPr>
              <a:t>Potatoes and Cassava</a:t>
            </a:r>
            <a:r>
              <a:rPr lang="en">
                <a:solidFill>
                  <a:schemeClr val="dk1"/>
                </a:solidFill>
              </a:rPr>
              <a:t> have significant outliers, while </a:t>
            </a:r>
            <a:r>
              <a:rPr b="1" lang="en">
                <a:solidFill>
                  <a:schemeClr val="dk1"/>
                </a:solidFill>
              </a:rPr>
              <a:t>Potatoes and Plantains</a:t>
            </a:r>
            <a:r>
              <a:rPr lang="en">
                <a:solidFill>
                  <a:schemeClr val="dk1"/>
                </a:solidFill>
              </a:rPr>
              <a:t> show the highest median yields.</a:t>
            </a:r>
            <a:br>
              <a:rPr lang="en">
                <a:solidFill>
                  <a:schemeClr val="dk1"/>
                </a:solidFill>
              </a:rPr>
            </a:br>
            <a:r>
              <a:rPr lang="en">
                <a:solidFill>
                  <a:schemeClr val="dk1"/>
                </a:solidFill>
              </a:rPr>
              <a:t> These crops set a benchmark for high-yield potential in subsequent prescriptive analysis.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1.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Predictive Analysis of Crop Yield</a:t>
            </a:r>
            <a:endParaRPr/>
          </a:p>
        </p:txBody>
      </p:sp>
      <p:sp>
        <p:nvSpPr>
          <p:cNvPr id="60" name="Google Shape;60;p13"/>
          <p:cNvSpPr txBox="1"/>
          <p:nvPr>
            <p:ph idx="1" type="subTitle"/>
          </p:nvPr>
        </p:nvSpPr>
        <p:spPr>
          <a:xfrm>
            <a:off x="671250" y="3539575"/>
            <a:ext cx="7801500" cy="11556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TEAM MEMBERS:</a:t>
            </a:r>
            <a:endParaRPr/>
          </a:p>
          <a:p>
            <a:pPr indent="0" lvl="0" marL="0" rtl="0" algn="ctr">
              <a:spcBef>
                <a:spcPts val="0"/>
              </a:spcBef>
              <a:spcAft>
                <a:spcPts val="0"/>
              </a:spcAft>
              <a:buNone/>
            </a:pPr>
            <a:br>
              <a:rPr lang="en"/>
            </a:br>
            <a:r>
              <a:rPr lang="en"/>
              <a:t>Syed Ibrahim Hamza</a:t>
            </a:r>
            <a:br>
              <a:rPr lang="en"/>
            </a:br>
            <a:r>
              <a:rPr lang="en"/>
              <a:t>Pratik Shetty</a:t>
            </a:r>
            <a:endParaRPr/>
          </a:p>
          <a:p>
            <a:pPr indent="0" lvl="0" marL="0" rtl="0" algn="ctr">
              <a:spcBef>
                <a:spcPts val="0"/>
              </a:spcBef>
              <a:spcAft>
                <a:spcPts val="0"/>
              </a:spcAft>
              <a:buNone/>
            </a:pPr>
            <a:r>
              <a:rPr lang="en"/>
              <a:t>Nithin Ravindra Reddy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EDA 4.0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9" name="Google Shape;129;p22"/>
          <p:cNvSpPr txBox="1"/>
          <p:nvPr>
            <p:ph idx="1" type="body"/>
          </p:nvPr>
        </p:nvSpPr>
        <p:spPr>
          <a:xfrm>
            <a:off x="273500" y="1268775"/>
            <a:ext cx="2514900" cy="1967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Compares the average input (pesticides) against the average output (yield) for different countries in groups. </a:t>
            </a:r>
            <a:endParaRPr sz="136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60">
              <a:latin typeface="Times New Roman"/>
              <a:ea typeface="Times New Roman"/>
              <a:cs typeface="Times New Roman"/>
              <a:sym typeface="Times New Roman"/>
            </a:endParaRPr>
          </a:p>
        </p:txBody>
      </p:sp>
      <p:pic>
        <p:nvPicPr>
          <p:cNvPr id="130" name="Google Shape;130;p22"/>
          <p:cNvPicPr preferRelativeResize="0"/>
          <p:nvPr/>
        </p:nvPicPr>
        <p:blipFill>
          <a:blip r:embed="rId3">
            <a:alphaModFix/>
          </a:blip>
          <a:stretch>
            <a:fillRect/>
          </a:stretch>
        </p:blipFill>
        <p:spPr>
          <a:xfrm>
            <a:off x="3477065" y="232175"/>
            <a:ext cx="2617009" cy="2295550"/>
          </a:xfrm>
          <a:prstGeom prst="rect">
            <a:avLst/>
          </a:prstGeom>
          <a:noFill/>
          <a:ln>
            <a:noFill/>
          </a:ln>
        </p:spPr>
      </p:pic>
      <p:pic>
        <p:nvPicPr>
          <p:cNvPr id="131" name="Google Shape;131;p22"/>
          <p:cNvPicPr preferRelativeResize="0"/>
          <p:nvPr/>
        </p:nvPicPr>
        <p:blipFill>
          <a:blip r:embed="rId4">
            <a:alphaModFix/>
          </a:blip>
          <a:stretch>
            <a:fillRect/>
          </a:stretch>
        </p:blipFill>
        <p:spPr>
          <a:xfrm>
            <a:off x="6693400" y="232175"/>
            <a:ext cx="2245050" cy="2295550"/>
          </a:xfrm>
          <a:prstGeom prst="rect">
            <a:avLst/>
          </a:prstGeom>
          <a:noFill/>
          <a:ln>
            <a:noFill/>
          </a:ln>
        </p:spPr>
      </p:pic>
      <p:pic>
        <p:nvPicPr>
          <p:cNvPr id="132" name="Google Shape;132;p22"/>
          <p:cNvPicPr preferRelativeResize="0"/>
          <p:nvPr/>
        </p:nvPicPr>
        <p:blipFill>
          <a:blip r:embed="rId5">
            <a:alphaModFix/>
          </a:blip>
          <a:stretch>
            <a:fillRect/>
          </a:stretch>
        </p:blipFill>
        <p:spPr>
          <a:xfrm>
            <a:off x="3338750" y="2637750"/>
            <a:ext cx="2617000" cy="2241213"/>
          </a:xfrm>
          <a:prstGeom prst="rect">
            <a:avLst/>
          </a:prstGeom>
          <a:noFill/>
          <a:ln>
            <a:noFill/>
          </a:ln>
        </p:spPr>
      </p:pic>
      <p:pic>
        <p:nvPicPr>
          <p:cNvPr id="133" name="Google Shape;133;p22"/>
          <p:cNvPicPr preferRelativeResize="0"/>
          <p:nvPr/>
        </p:nvPicPr>
        <p:blipFill>
          <a:blip r:embed="rId6">
            <a:alphaModFix/>
          </a:blip>
          <a:stretch>
            <a:fillRect/>
          </a:stretch>
        </p:blipFill>
        <p:spPr>
          <a:xfrm>
            <a:off x="6300600" y="2637750"/>
            <a:ext cx="2637837" cy="229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EDA 5.0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139" name="Google Shape;139;p23"/>
          <p:cNvPicPr preferRelativeResize="0"/>
          <p:nvPr/>
        </p:nvPicPr>
        <p:blipFill>
          <a:blip r:embed="rId3">
            <a:alphaModFix/>
          </a:blip>
          <a:stretch>
            <a:fillRect/>
          </a:stretch>
        </p:blipFill>
        <p:spPr>
          <a:xfrm>
            <a:off x="3369925" y="151950"/>
            <a:ext cx="2624425" cy="2302050"/>
          </a:xfrm>
          <a:prstGeom prst="rect">
            <a:avLst/>
          </a:prstGeom>
          <a:noFill/>
          <a:ln>
            <a:noFill/>
          </a:ln>
        </p:spPr>
      </p:pic>
      <p:pic>
        <p:nvPicPr>
          <p:cNvPr id="140" name="Google Shape;140;p23"/>
          <p:cNvPicPr preferRelativeResize="0"/>
          <p:nvPr/>
        </p:nvPicPr>
        <p:blipFill>
          <a:blip r:embed="rId4">
            <a:alphaModFix/>
          </a:blip>
          <a:stretch>
            <a:fillRect/>
          </a:stretch>
        </p:blipFill>
        <p:spPr>
          <a:xfrm>
            <a:off x="6529988" y="151950"/>
            <a:ext cx="2423636" cy="2302050"/>
          </a:xfrm>
          <a:prstGeom prst="rect">
            <a:avLst/>
          </a:prstGeom>
          <a:noFill/>
          <a:ln>
            <a:noFill/>
          </a:ln>
        </p:spPr>
      </p:pic>
      <p:pic>
        <p:nvPicPr>
          <p:cNvPr id="141" name="Google Shape;141;p23"/>
          <p:cNvPicPr preferRelativeResize="0"/>
          <p:nvPr/>
        </p:nvPicPr>
        <p:blipFill rotWithShape="1">
          <a:blip r:embed="rId5">
            <a:alphaModFix/>
          </a:blip>
          <a:srcRect b="8265" l="0" r="8265" t="0"/>
          <a:stretch/>
        </p:blipFill>
        <p:spPr>
          <a:xfrm>
            <a:off x="3385963" y="2628750"/>
            <a:ext cx="2592350" cy="2381550"/>
          </a:xfrm>
          <a:prstGeom prst="rect">
            <a:avLst/>
          </a:prstGeom>
          <a:noFill/>
          <a:ln>
            <a:noFill/>
          </a:ln>
        </p:spPr>
      </p:pic>
      <p:sp>
        <p:nvSpPr>
          <p:cNvPr id="142" name="Google Shape;142;p23"/>
          <p:cNvSpPr txBox="1"/>
          <p:nvPr>
            <p:ph idx="1" type="body"/>
          </p:nvPr>
        </p:nvSpPr>
        <p:spPr>
          <a:xfrm>
            <a:off x="273500" y="1017725"/>
            <a:ext cx="2514900" cy="390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Identifies countries (e.g., Australia) with high yield relative to pesticide use as high-efficiency or sustainable farming regions.</a:t>
            </a:r>
            <a:endParaRPr sz="136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Methods used for Analysis</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48" name="Google Shape;148;p24"/>
          <p:cNvSpPr txBox="1"/>
          <p:nvPr>
            <p:ph idx="1" type="body"/>
          </p:nvPr>
        </p:nvSpPr>
        <p:spPr>
          <a:xfrm>
            <a:off x="273500" y="1367550"/>
            <a:ext cx="2742600" cy="3495000"/>
          </a:xfrm>
          <a:prstGeom prst="rect">
            <a:avLst/>
          </a:prstGeom>
        </p:spPr>
        <p:txBody>
          <a:bodyPr anchorCtr="0" anchor="t" bIns="91425" lIns="91425" spcFirstLastPara="1" rIns="91425" wrap="square" tIns="91425">
            <a:noAutofit/>
          </a:bodyPr>
          <a:lstStyle/>
          <a:p>
            <a:pPr indent="-308610" lvl="0" marL="457200" rtl="0" algn="l">
              <a:lnSpc>
                <a:spcPct val="95000"/>
              </a:lnSpc>
              <a:spcBef>
                <a:spcPts val="0"/>
              </a:spcBef>
              <a:spcAft>
                <a:spcPts val="0"/>
              </a:spcAft>
              <a:buSzPts val="1260"/>
              <a:buFont typeface="Times New Roman"/>
              <a:buChar char="●"/>
            </a:pPr>
            <a:r>
              <a:rPr lang="en" sz="1260">
                <a:latin typeface="Times New Roman"/>
                <a:ea typeface="Times New Roman"/>
                <a:cs typeface="Times New Roman"/>
                <a:sym typeface="Times New Roman"/>
              </a:rPr>
              <a:t>Linear Regression</a:t>
            </a:r>
            <a:endParaRPr sz="12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260">
              <a:latin typeface="Times New Roman"/>
              <a:ea typeface="Times New Roman"/>
              <a:cs typeface="Times New Roman"/>
              <a:sym typeface="Times New Roman"/>
            </a:endParaRPr>
          </a:p>
          <a:p>
            <a:pPr indent="-308610" lvl="0" marL="457200" rtl="0" algn="l">
              <a:lnSpc>
                <a:spcPct val="95000"/>
              </a:lnSpc>
              <a:spcBef>
                <a:spcPts val="1200"/>
              </a:spcBef>
              <a:spcAft>
                <a:spcPts val="0"/>
              </a:spcAft>
              <a:buSzPts val="1260"/>
              <a:buFont typeface="Times New Roman"/>
              <a:buChar char="●"/>
            </a:pPr>
            <a:r>
              <a:rPr lang="en" sz="1260">
                <a:latin typeface="Times New Roman"/>
                <a:ea typeface="Times New Roman"/>
                <a:cs typeface="Times New Roman"/>
                <a:sym typeface="Times New Roman"/>
              </a:rPr>
              <a:t>Gradient Boost</a:t>
            </a:r>
            <a:endParaRPr sz="12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260">
              <a:latin typeface="Times New Roman"/>
              <a:ea typeface="Times New Roman"/>
              <a:cs typeface="Times New Roman"/>
              <a:sym typeface="Times New Roman"/>
            </a:endParaRPr>
          </a:p>
          <a:p>
            <a:pPr indent="-308610" lvl="0" marL="457200" rtl="0" algn="l">
              <a:lnSpc>
                <a:spcPct val="95000"/>
              </a:lnSpc>
              <a:spcBef>
                <a:spcPts val="1200"/>
              </a:spcBef>
              <a:spcAft>
                <a:spcPts val="0"/>
              </a:spcAft>
              <a:buSzPts val="1260"/>
              <a:buFont typeface="Times New Roman"/>
              <a:buChar char="●"/>
            </a:pPr>
            <a:r>
              <a:rPr lang="en" sz="1260">
                <a:latin typeface="Times New Roman"/>
                <a:ea typeface="Times New Roman"/>
                <a:cs typeface="Times New Roman"/>
                <a:sym typeface="Times New Roman"/>
              </a:rPr>
              <a:t>K-Nearest Neighbors (KNN)</a:t>
            </a:r>
            <a:endParaRPr sz="1260">
              <a:latin typeface="Times New Roman"/>
              <a:ea typeface="Times New Roman"/>
              <a:cs typeface="Times New Roman"/>
              <a:sym typeface="Times New Roman"/>
            </a:endParaRPr>
          </a:p>
        </p:txBody>
      </p:sp>
      <p:sp>
        <p:nvSpPr>
          <p:cNvPr id="149" name="Google Shape;149;p24"/>
          <p:cNvSpPr txBox="1"/>
          <p:nvPr/>
        </p:nvSpPr>
        <p:spPr>
          <a:xfrm>
            <a:off x="3289725" y="1367550"/>
            <a:ext cx="3342900" cy="3502500"/>
          </a:xfrm>
          <a:prstGeom prst="rect">
            <a:avLst/>
          </a:prstGeom>
          <a:noFill/>
          <a:ln>
            <a:noFill/>
          </a:ln>
        </p:spPr>
        <p:txBody>
          <a:bodyPr anchorCtr="0" anchor="t" bIns="91425" lIns="91425" spcFirstLastPara="1" rIns="91425" wrap="square" tIns="91425">
            <a:noAutofit/>
          </a:bodyPr>
          <a:lstStyle/>
          <a:p>
            <a:pPr indent="-308610" lvl="0" marL="457200" rtl="0" algn="l">
              <a:lnSpc>
                <a:spcPct val="95000"/>
              </a:lnSpc>
              <a:spcBef>
                <a:spcPts val="0"/>
              </a:spcBef>
              <a:spcAft>
                <a:spcPts val="0"/>
              </a:spcAft>
              <a:buClr>
                <a:schemeClr val="accent3"/>
              </a:buClr>
              <a:buSzPts val="1260"/>
              <a:buFont typeface="Times New Roman"/>
              <a:buChar char="●"/>
            </a:pPr>
            <a:r>
              <a:rPr lang="en" sz="1260">
                <a:solidFill>
                  <a:schemeClr val="accent3"/>
                </a:solidFill>
                <a:latin typeface="Times New Roman"/>
                <a:ea typeface="Times New Roman"/>
                <a:cs typeface="Times New Roman"/>
                <a:sym typeface="Times New Roman"/>
              </a:rPr>
              <a:t>Decision Tree</a:t>
            </a:r>
            <a:endParaRPr sz="1260">
              <a:solidFill>
                <a:schemeClr val="accent3"/>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260">
              <a:solidFill>
                <a:schemeClr val="accent3"/>
              </a:solidFill>
              <a:latin typeface="Times New Roman"/>
              <a:ea typeface="Times New Roman"/>
              <a:cs typeface="Times New Roman"/>
              <a:sym typeface="Times New Roman"/>
            </a:endParaRPr>
          </a:p>
          <a:p>
            <a:pPr indent="-308610" lvl="0" marL="457200" rtl="0" algn="l">
              <a:lnSpc>
                <a:spcPct val="95000"/>
              </a:lnSpc>
              <a:spcBef>
                <a:spcPts val="1200"/>
              </a:spcBef>
              <a:spcAft>
                <a:spcPts val="0"/>
              </a:spcAft>
              <a:buClr>
                <a:schemeClr val="accent3"/>
              </a:buClr>
              <a:buSzPts val="1260"/>
              <a:buFont typeface="Times New Roman"/>
              <a:buChar char="●"/>
            </a:pPr>
            <a:r>
              <a:rPr lang="en" sz="1260">
                <a:solidFill>
                  <a:schemeClr val="accent3"/>
                </a:solidFill>
                <a:latin typeface="Times New Roman"/>
                <a:ea typeface="Times New Roman"/>
                <a:cs typeface="Times New Roman"/>
                <a:sym typeface="Times New Roman"/>
              </a:rPr>
              <a:t>Random Forest</a:t>
            </a:r>
            <a:endParaRPr sz="1260">
              <a:solidFill>
                <a:schemeClr val="accent3"/>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260">
              <a:solidFill>
                <a:schemeClr val="accent3"/>
              </a:solidFill>
              <a:latin typeface="Times New Roman"/>
              <a:ea typeface="Times New Roman"/>
              <a:cs typeface="Times New Roman"/>
              <a:sym typeface="Times New Roman"/>
            </a:endParaRPr>
          </a:p>
          <a:p>
            <a:pPr indent="-308610" lvl="0" marL="457200" rtl="0" algn="l">
              <a:lnSpc>
                <a:spcPct val="95000"/>
              </a:lnSpc>
              <a:spcBef>
                <a:spcPts val="1200"/>
              </a:spcBef>
              <a:spcAft>
                <a:spcPts val="0"/>
              </a:spcAft>
              <a:buClr>
                <a:schemeClr val="accent3"/>
              </a:buClr>
              <a:buSzPts val="1260"/>
              <a:buFont typeface="Times New Roman"/>
              <a:buChar char="●"/>
            </a:pPr>
            <a:r>
              <a:rPr lang="en" sz="1260">
                <a:solidFill>
                  <a:schemeClr val="accent3"/>
                </a:solidFill>
                <a:latin typeface="Times New Roman"/>
                <a:ea typeface="Times New Roman"/>
                <a:cs typeface="Times New Roman"/>
                <a:sym typeface="Times New Roman"/>
              </a:rPr>
              <a:t>XGBoost</a:t>
            </a:r>
            <a:endParaRPr sz="1260">
              <a:solidFill>
                <a:schemeClr val="accent3"/>
              </a:solidFill>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260">
              <a:solidFill>
                <a:schemeClr val="accent3"/>
              </a:solidFill>
              <a:latin typeface="Times New Roman"/>
              <a:ea typeface="Times New Roman"/>
              <a:cs typeface="Times New Roman"/>
              <a:sym typeface="Times New Roman"/>
            </a:endParaRPr>
          </a:p>
          <a:p>
            <a:pPr indent="-308610" lvl="0" marL="457200" rtl="0" algn="l">
              <a:lnSpc>
                <a:spcPct val="95000"/>
              </a:lnSpc>
              <a:spcBef>
                <a:spcPts val="1200"/>
              </a:spcBef>
              <a:spcAft>
                <a:spcPts val="0"/>
              </a:spcAft>
              <a:buClr>
                <a:schemeClr val="accent3"/>
              </a:buClr>
              <a:buSzPts val="1260"/>
              <a:buFont typeface="Times New Roman"/>
              <a:buChar char="●"/>
            </a:pPr>
            <a:r>
              <a:rPr lang="en" sz="1260">
                <a:solidFill>
                  <a:schemeClr val="accent3"/>
                </a:solidFill>
                <a:latin typeface="Times New Roman"/>
                <a:ea typeface="Times New Roman"/>
                <a:cs typeface="Times New Roman"/>
                <a:sym typeface="Times New Roman"/>
              </a:rPr>
              <a:t>Bagging Regressor</a:t>
            </a:r>
            <a:endParaRPr sz="1800">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idx="1" type="body"/>
          </p:nvPr>
        </p:nvSpPr>
        <p:spPr>
          <a:xfrm>
            <a:off x="176150" y="254450"/>
            <a:ext cx="8656200" cy="4314300"/>
          </a:xfrm>
          <a:prstGeom prst="rect">
            <a:avLst/>
          </a:prstGeom>
        </p:spPr>
        <p:txBody>
          <a:bodyPr anchorCtr="0" anchor="t" bIns="91425" lIns="91425" spcFirstLastPara="1" rIns="91425" wrap="square" tIns="91425">
            <a:normAutofit fontScale="77500"/>
          </a:bodyPr>
          <a:lstStyle/>
          <a:p>
            <a:pPr indent="0" lvl="0" marL="0" rtl="0" algn="just">
              <a:lnSpc>
                <a:spcPct val="150000"/>
              </a:lnSpc>
              <a:spcBef>
                <a:spcPts val="0"/>
              </a:spcBef>
              <a:spcAft>
                <a:spcPts val="0"/>
              </a:spcAft>
              <a:buNone/>
            </a:pPr>
            <a:r>
              <a:rPr b="1" lang="en" sz="2714">
                <a:solidFill>
                  <a:schemeClr val="dk1"/>
                </a:solidFill>
                <a:latin typeface="Arial"/>
                <a:ea typeface="Arial"/>
                <a:cs typeface="Arial"/>
                <a:sym typeface="Arial"/>
              </a:rPr>
              <a:t>To extract meaningful insights and make predictions, we utilized the following analytical methods:</a:t>
            </a:r>
            <a:endParaRPr b="1" sz="2714">
              <a:solidFill>
                <a:schemeClr val="dk1"/>
              </a:solidFill>
              <a:latin typeface="Arial"/>
              <a:ea typeface="Arial"/>
              <a:cs typeface="Arial"/>
              <a:sym typeface="Arial"/>
            </a:endParaRPr>
          </a:p>
          <a:p>
            <a:pPr indent="0" lvl="0" marL="12700" rtl="0" algn="just">
              <a:lnSpc>
                <a:spcPct val="150000"/>
              </a:lnSpc>
              <a:spcBef>
                <a:spcPts val="0"/>
              </a:spcBef>
              <a:spcAft>
                <a:spcPts val="0"/>
              </a:spcAft>
              <a:buNone/>
            </a:pPr>
            <a:r>
              <a:rPr lang="en" sz="2000">
                <a:solidFill>
                  <a:schemeClr val="dk1"/>
                </a:solidFill>
                <a:latin typeface="Arial"/>
                <a:ea typeface="Arial"/>
                <a:cs typeface="Arial"/>
                <a:sym typeface="Arial"/>
              </a:rPr>
              <a:t>1)</a:t>
            </a:r>
            <a:r>
              <a:rPr b="1" lang="en" sz="2000">
                <a:solidFill>
                  <a:schemeClr val="dk1"/>
                </a:solidFill>
                <a:latin typeface="Arial"/>
                <a:ea typeface="Arial"/>
                <a:cs typeface="Arial"/>
                <a:sym typeface="Arial"/>
              </a:rPr>
              <a:t>Descriptive Analysis:</a:t>
            </a:r>
            <a:r>
              <a:rPr b="1" lang="en" sz="2000">
                <a:solidFill>
                  <a:srgbClr val="B7B7B7"/>
                </a:solidFill>
                <a:latin typeface="Arial"/>
                <a:ea typeface="Arial"/>
                <a:cs typeface="Arial"/>
                <a:sym typeface="Arial"/>
              </a:rPr>
              <a:t> </a:t>
            </a:r>
            <a:r>
              <a:rPr lang="en" sz="2000">
                <a:solidFill>
                  <a:srgbClr val="B7B7B7"/>
                </a:solidFill>
                <a:latin typeface="Arial"/>
                <a:ea typeface="Arial"/>
                <a:cs typeface="Arial"/>
                <a:sym typeface="Arial"/>
              </a:rPr>
              <a:t>Understanding basic dataset characteristics through statistical measures, distributions, and trends.</a:t>
            </a:r>
            <a:endParaRPr sz="2000">
              <a:solidFill>
                <a:srgbClr val="B7B7B7"/>
              </a:solidFill>
              <a:latin typeface="Arial"/>
              <a:ea typeface="Arial"/>
              <a:cs typeface="Arial"/>
              <a:sym typeface="Arial"/>
            </a:endParaRPr>
          </a:p>
          <a:p>
            <a:pPr indent="0" lvl="0" marL="12700" rtl="0" algn="just">
              <a:lnSpc>
                <a:spcPct val="150000"/>
              </a:lnSpc>
              <a:spcBef>
                <a:spcPts val="0"/>
              </a:spcBef>
              <a:spcAft>
                <a:spcPts val="0"/>
              </a:spcAft>
              <a:buNone/>
            </a:pPr>
            <a:r>
              <a:rPr lang="en" sz="2000">
                <a:solidFill>
                  <a:schemeClr val="dk1"/>
                </a:solidFill>
                <a:latin typeface="Arial"/>
                <a:ea typeface="Arial"/>
                <a:cs typeface="Arial"/>
                <a:sym typeface="Arial"/>
              </a:rPr>
              <a:t>2)</a:t>
            </a:r>
            <a:r>
              <a:rPr b="1" lang="en" sz="2000">
                <a:solidFill>
                  <a:schemeClr val="dk1"/>
                </a:solidFill>
                <a:latin typeface="Arial"/>
                <a:ea typeface="Arial"/>
                <a:cs typeface="Arial"/>
                <a:sym typeface="Arial"/>
              </a:rPr>
              <a:t>Diagnostic Analysis:</a:t>
            </a:r>
            <a:r>
              <a:rPr b="1" lang="en" sz="2000">
                <a:solidFill>
                  <a:srgbClr val="B7B7B7"/>
                </a:solidFill>
                <a:latin typeface="Arial"/>
                <a:ea typeface="Arial"/>
                <a:cs typeface="Arial"/>
                <a:sym typeface="Arial"/>
              </a:rPr>
              <a:t> </a:t>
            </a:r>
            <a:r>
              <a:rPr lang="en" sz="2000">
                <a:solidFill>
                  <a:srgbClr val="B7B7B7"/>
                </a:solidFill>
                <a:latin typeface="Arial"/>
                <a:ea typeface="Arial"/>
                <a:cs typeface="Arial"/>
                <a:sym typeface="Arial"/>
              </a:rPr>
              <a:t>Identifying relationships between factors (e.g., correlation between temperature and yield) using regression analysis and feature importance techniques.</a:t>
            </a:r>
            <a:endParaRPr sz="2000">
              <a:solidFill>
                <a:srgbClr val="B7B7B7"/>
              </a:solidFill>
              <a:latin typeface="Arial"/>
              <a:ea typeface="Arial"/>
              <a:cs typeface="Arial"/>
              <a:sym typeface="Arial"/>
            </a:endParaRPr>
          </a:p>
          <a:p>
            <a:pPr indent="0" lvl="0" marL="12700" rtl="0" algn="just">
              <a:lnSpc>
                <a:spcPct val="150000"/>
              </a:lnSpc>
              <a:spcBef>
                <a:spcPts val="0"/>
              </a:spcBef>
              <a:spcAft>
                <a:spcPts val="0"/>
              </a:spcAft>
              <a:buNone/>
            </a:pPr>
            <a:r>
              <a:rPr lang="en" sz="2000">
                <a:solidFill>
                  <a:schemeClr val="dk1"/>
                </a:solidFill>
                <a:latin typeface="Arial"/>
                <a:ea typeface="Arial"/>
                <a:cs typeface="Arial"/>
                <a:sym typeface="Arial"/>
              </a:rPr>
              <a:t>3)</a:t>
            </a:r>
            <a:r>
              <a:rPr b="1" lang="en" sz="2000">
                <a:solidFill>
                  <a:schemeClr val="dk1"/>
                </a:solidFill>
                <a:latin typeface="Arial"/>
                <a:ea typeface="Arial"/>
                <a:cs typeface="Arial"/>
                <a:sym typeface="Arial"/>
              </a:rPr>
              <a:t>Predictive Analysis: </a:t>
            </a:r>
            <a:r>
              <a:rPr lang="en" sz="2000">
                <a:solidFill>
                  <a:srgbClr val="B7B7B7"/>
                </a:solidFill>
                <a:latin typeface="Arial"/>
                <a:ea typeface="Arial"/>
                <a:cs typeface="Arial"/>
                <a:sym typeface="Arial"/>
              </a:rPr>
              <a:t>Implementing machine learning algorithms such as Linear Regression, Decision Trees, and Random Forests to forecast crop yield based on historical data.</a:t>
            </a:r>
            <a:endParaRPr sz="2000">
              <a:solidFill>
                <a:srgbClr val="B7B7B7"/>
              </a:solidFill>
              <a:latin typeface="Arial"/>
              <a:ea typeface="Arial"/>
              <a:cs typeface="Arial"/>
              <a:sym typeface="Arial"/>
            </a:endParaRPr>
          </a:p>
          <a:p>
            <a:pPr indent="0" lvl="0" marL="12700" rtl="0" algn="just">
              <a:lnSpc>
                <a:spcPct val="150000"/>
              </a:lnSpc>
              <a:spcBef>
                <a:spcPts val="0"/>
              </a:spcBef>
              <a:spcAft>
                <a:spcPts val="0"/>
              </a:spcAft>
              <a:buNone/>
            </a:pPr>
            <a:r>
              <a:rPr lang="en" sz="2000">
                <a:solidFill>
                  <a:schemeClr val="dk1"/>
                </a:solidFill>
                <a:latin typeface="Arial"/>
                <a:ea typeface="Arial"/>
                <a:cs typeface="Arial"/>
                <a:sym typeface="Arial"/>
              </a:rPr>
              <a:t>4)</a:t>
            </a:r>
            <a:r>
              <a:rPr b="1" lang="en" sz="2000">
                <a:solidFill>
                  <a:schemeClr val="dk1"/>
                </a:solidFill>
                <a:latin typeface="Arial"/>
                <a:ea typeface="Arial"/>
                <a:cs typeface="Arial"/>
                <a:sym typeface="Arial"/>
              </a:rPr>
              <a:t>Prescriptive Analysis:</a:t>
            </a:r>
            <a:r>
              <a:rPr b="1" lang="en" sz="2000">
                <a:solidFill>
                  <a:srgbClr val="B7B7B7"/>
                </a:solidFill>
                <a:latin typeface="Arial"/>
                <a:ea typeface="Arial"/>
                <a:cs typeface="Arial"/>
                <a:sym typeface="Arial"/>
              </a:rPr>
              <a:t> </a:t>
            </a:r>
            <a:r>
              <a:rPr lang="en" sz="2000">
                <a:solidFill>
                  <a:srgbClr val="B7B7B7"/>
                </a:solidFill>
                <a:latin typeface="Arial"/>
                <a:ea typeface="Arial"/>
                <a:cs typeface="Arial"/>
                <a:sym typeface="Arial"/>
              </a:rPr>
              <a:t>Using data-driven insights to provide recommendations on farming strategies, such as ideal pesticide levels or irrigation adjustments.</a:t>
            </a:r>
            <a:endParaRPr sz="2000">
              <a:solidFill>
                <a:srgbClr val="B7B7B7"/>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17317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4400">
                <a:latin typeface="Arial"/>
                <a:ea typeface="Arial"/>
                <a:cs typeface="Arial"/>
                <a:sym typeface="Arial"/>
              </a:rPr>
              <a:t>Descriptive Analysis</a:t>
            </a:r>
            <a:endParaRPr sz="4400">
              <a:latin typeface="Arial"/>
              <a:ea typeface="Arial"/>
              <a:cs typeface="Arial"/>
              <a:sym typeface="Arial"/>
            </a:endParaRPr>
          </a:p>
          <a:p>
            <a:pPr indent="0" lvl="0" marL="0" rtl="0" algn="l">
              <a:spcBef>
                <a:spcPts val="0"/>
              </a:spcBef>
              <a:spcAft>
                <a:spcPts val="0"/>
              </a:spcAft>
              <a:buNone/>
            </a:pPr>
            <a:r>
              <a:t/>
            </a:r>
            <a:endParaRPr/>
          </a:p>
        </p:txBody>
      </p:sp>
      <p:sp>
        <p:nvSpPr>
          <p:cNvPr id="160" name="Google Shape;160;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sp>
        <p:nvSpPr>
          <p:cNvPr id="161" name="Google Shape;161;p26"/>
          <p:cNvSpPr txBox="1"/>
          <p:nvPr/>
        </p:nvSpPr>
        <p:spPr>
          <a:xfrm>
            <a:off x="6254850" y="1689850"/>
            <a:ext cx="2175000" cy="15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rgbClr val="999999"/>
                </a:solidFill>
              </a:rPr>
              <a:t>Dataset Summary</a:t>
            </a:r>
            <a:endParaRPr i="1" sz="2400">
              <a:solidFill>
                <a:srgbClr val="999999"/>
              </a:solidFill>
            </a:endParaRPr>
          </a:p>
          <a:p>
            <a:pPr indent="0" lvl="0" marL="0" rtl="0" algn="ctr">
              <a:lnSpc>
                <a:spcPct val="115000"/>
              </a:lnSpc>
              <a:spcBef>
                <a:spcPts val="0"/>
              </a:spcBef>
              <a:spcAft>
                <a:spcPts val="0"/>
              </a:spcAft>
              <a:buNone/>
            </a:pPr>
            <a:r>
              <a:rPr i="1" lang="en" sz="2400">
                <a:solidFill>
                  <a:srgbClr val="999999"/>
                </a:solidFill>
              </a:rPr>
              <a:t>and Inferences</a:t>
            </a:r>
            <a:endParaRPr i="1" sz="2400">
              <a:solidFill>
                <a:srgbClr val="999999"/>
              </a:solidFill>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162" name="Google Shape;162;p26"/>
          <p:cNvPicPr preferRelativeResize="0"/>
          <p:nvPr/>
        </p:nvPicPr>
        <p:blipFill>
          <a:blip r:embed="rId3">
            <a:alphaModFix/>
          </a:blip>
          <a:stretch>
            <a:fillRect/>
          </a:stretch>
        </p:blipFill>
        <p:spPr>
          <a:xfrm>
            <a:off x="263151" y="1098100"/>
            <a:ext cx="6071951" cy="3690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4400">
                <a:latin typeface="Arial"/>
                <a:ea typeface="Arial"/>
                <a:cs typeface="Arial"/>
                <a:sym typeface="Arial"/>
              </a:rPr>
              <a:t>Descriptive Analysis</a:t>
            </a:r>
            <a:endParaRPr/>
          </a:p>
        </p:txBody>
      </p:sp>
      <p:pic>
        <p:nvPicPr>
          <p:cNvPr id="168" name="Google Shape;168;p27"/>
          <p:cNvPicPr preferRelativeResize="0"/>
          <p:nvPr/>
        </p:nvPicPr>
        <p:blipFill>
          <a:blip r:embed="rId3">
            <a:alphaModFix/>
          </a:blip>
          <a:stretch>
            <a:fillRect/>
          </a:stretch>
        </p:blipFill>
        <p:spPr>
          <a:xfrm>
            <a:off x="152400" y="1170125"/>
            <a:ext cx="8702268" cy="3820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311700" y="445025"/>
            <a:ext cx="85206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800">
                <a:latin typeface="Arial"/>
                <a:ea typeface="Arial"/>
                <a:cs typeface="Arial"/>
                <a:sym typeface="Arial"/>
              </a:rPr>
              <a:t>Diagnostic Analysis</a:t>
            </a:r>
            <a:endParaRPr b="1" sz="3800">
              <a:latin typeface="Arial"/>
              <a:ea typeface="Arial"/>
              <a:cs typeface="Arial"/>
              <a:sym typeface="Arial"/>
            </a:endParaRPr>
          </a:p>
          <a:p>
            <a:pPr indent="0" lvl="0" marL="0" rtl="0" algn="l">
              <a:spcBef>
                <a:spcPts val="0"/>
              </a:spcBef>
              <a:spcAft>
                <a:spcPts val="0"/>
              </a:spcAft>
              <a:buNone/>
            </a:pPr>
            <a:r>
              <a:t/>
            </a:r>
            <a:endParaRPr b="1" sz="3800">
              <a:solidFill>
                <a:schemeClr val="dk2"/>
              </a:solidFill>
              <a:latin typeface="Arial"/>
              <a:ea typeface="Arial"/>
              <a:cs typeface="Arial"/>
              <a:sym typeface="Arial"/>
            </a:endParaRPr>
          </a:p>
          <a:p>
            <a:pPr indent="0" lvl="0" marL="0" rtl="0" algn="l">
              <a:spcBef>
                <a:spcPts val="0"/>
              </a:spcBef>
              <a:spcAft>
                <a:spcPts val="0"/>
              </a:spcAft>
              <a:buNone/>
            </a:pPr>
            <a:r>
              <a:t/>
            </a:r>
            <a:endParaRPr b="1" sz="3800">
              <a:solidFill>
                <a:schemeClr val="dk2"/>
              </a:solidFill>
              <a:latin typeface="Arial"/>
              <a:ea typeface="Arial"/>
              <a:cs typeface="Arial"/>
              <a:sym typeface="Arial"/>
            </a:endParaRPr>
          </a:p>
        </p:txBody>
      </p:sp>
      <p:sp>
        <p:nvSpPr>
          <p:cNvPr id="174" name="Google Shape;17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75" name="Google Shape;175;p28"/>
          <p:cNvPicPr preferRelativeResize="0"/>
          <p:nvPr/>
        </p:nvPicPr>
        <p:blipFill>
          <a:blip r:embed="rId3">
            <a:alphaModFix/>
          </a:blip>
          <a:stretch>
            <a:fillRect/>
          </a:stretch>
        </p:blipFill>
        <p:spPr>
          <a:xfrm>
            <a:off x="795975" y="1403175"/>
            <a:ext cx="4476976" cy="3165700"/>
          </a:xfrm>
          <a:prstGeom prst="rect">
            <a:avLst/>
          </a:prstGeom>
          <a:noFill/>
          <a:ln>
            <a:noFill/>
          </a:ln>
        </p:spPr>
      </p:pic>
      <p:sp>
        <p:nvSpPr>
          <p:cNvPr id="176" name="Google Shape;176;p28"/>
          <p:cNvSpPr txBox="1"/>
          <p:nvPr/>
        </p:nvSpPr>
        <p:spPr>
          <a:xfrm>
            <a:off x="5993875" y="1309250"/>
            <a:ext cx="2609700" cy="184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1200"/>
              </a:spcBef>
              <a:spcAft>
                <a:spcPts val="0"/>
              </a:spcAft>
              <a:buNone/>
            </a:pPr>
            <a:r>
              <a:rPr i="1" lang="en" sz="2000">
                <a:solidFill>
                  <a:schemeClr val="dk2"/>
                </a:solidFill>
              </a:rPr>
              <a:t>Correlation between columns</a:t>
            </a:r>
            <a:endParaRPr i="1" sz="2000">
              <a:solidFill>
                <a:schemeClr val="dk2"/>
              </a:solidFill>
            </a:endParaRPr>
          </a:p>
          <a:p>
            <a:pPr indent="0" lvl="0" marL="0" rtl="0" algn="l">
              <a:spcBef>
                <a:spcPts val="120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nvSpPr>
        <p:spPr>
          <a:xfrm>
            <a:off x="326225" y="1504975"/>
            <a:ext cx="9005700" cy="31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4500">
                <a:solidFill>
                  <a:schemeClr val="dk1"/>
                </a:solidFill>
                <a:latin typeface="Average"/>
                <a:ea typeface="Average"/>
                <a:cs typeface="Average"/>
                <a:sym typeface="Average"/>
              </a:rPr>
              <a:t>Performance Evaluation of Models</a:t>
            </a:r>
            <a:endParaRPr b="1" sz="4500">
              <a:solidFill>
                <a:schemeClr val="dk1"/>
              </a:solidFill>
              <a:latin typeface="Average"/>
              <a:ea typeface="Average"/>
              <a:cs typeface="Average"/>
              <a:sym typeface="Average"/>
            </a:endParaRPr>
          </a:p>
          <a:p>
            <a:pPr indent="0" lvl="0" marL="0" rtl="0" algn="l">
              <a:spcBef>
                <a:spcPts val="1200"/>
              </a:spcBef>
              <a:spcAft>
                <a:spcPts val="0"/>
              </a:spcAft>
              <a:buNone/>
            </a:pPr>
            <a:r>
              <a:t/>
            </a:r>
            <a:endParaRPr sz="2400">
              <a:solidFill>
                <a:schemeClr val="dk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371600" rtl="0" algn="l">
              <a:spcBef>
                <a:spcPts val="0"/>
              </a:spcBef>
              <a:spcAft>
                <a:spcPts val="0"/>
              </a:spcAft>
              <a:buNone/>
            </a:pPr>
            <a:r>
              <a:rPr b="1" lang="en">
                <a:solidFill>
                  <a:schemeClr val="dk2"/>
                </a:solidFill>
                <a:latin typeface="Arial"/>
                <a:ea typeface="Arial"/>
                <a:cs typeface="Arial"/>
                <a:sym typeface="Arial"/>
              </a:rPr>
              <a:t>Linear Regression Model</a:t>
            </a:r>
            <a:endParaRPr b="1">
              <a:solidFill>
                <a:schemeClr val="dk2"/>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7" name="Google Shape;187;p30"/>
          <p:cNvPicPr preferRelativeResize="0"/>
          <p:nvPr/>
        </p:nvPicPr>
        <p:blipFill>
          <a:blip r:embed="rId3">
            <a:alphaModFix/>
          </a:blip>
          <a:stretch>
            <a:fillRect/>
          </a:stretch>
        </p:blipFill>
        <p:spPr>
          <a:xfrm>
            <a:off x="1763800" y="1017725"/>
            <a:ext cx="4760749" cy="3746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b="1" lang="en" sz="2800">
                <a:solidFill>
                  <a:schemeClr val="dk2"/>
                </a:solidFill>
                <a:latin typeface="Arial"/>
                <a:ea typeface="Arial"/>
                <a:cs typeface="Arial"/>
                <a:sym typeface="Arial"/>
              </a:rPr>
              <a:t>Random Forest Model</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193" name="Google Shape;193;p31"/>
          <p:cNvPicPr preferRelativeResize="0"/>
          <p:nvPr/>
        </p:nvPicPr>
        <p:blipFill>
          <a:blip r:embed="rId3">
            <a:alphaModFix/>
          </a:blip>
          <a:stretch>
            <a:fillRect/>
          </a:stretch>
        </p:blipFill>
        <p:spPr>
          <a:xfrm>
            <a:off x="2416247" y="1119850"/>
            <a:ext cx="4627501" cy="359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66" name="Google Shape;66;p14"/>
          <p:cNvSpPr txBox="1"/>
          <p:nvPr>
            <p:ph idx="1" type="body"/>
          </p:nvPr>
        </p:nvSpPr>
        <p:spPr>
          <a:xfrm>
            <a:off x="311700" y="1152475"/>
            <a:ext cx="6419700" cy="37782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Font typeface="Times New Roman"/>
              <a:buChar char="●"/>
            </a:pPr>
            <a:r>
              <a:rPr lang="en">
                <a:latin typeface="Times New Roman"/>
                <a:ea typeface="Times New Roman"/>
                <a:cs typeface="Times New Roman"/>
                <a:sym typeface="Times New Roman"/>
              </a:rPr>
              <a:t>Agriculture plays a vital role in the global economy, with food security depending on efficient crop production.</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317182"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Yield prediction is crucial for farmers, policymakers, and researchers to optimize farming strategies.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317182"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Traditionally, yield estimation has relied on experience, but advancements in data science and machine learning now allow for more accurate predictions.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Times New Roman"/>
              <a:ea typeface="Times New Roman"/>
              <a:cs typeface="Times New Roman"/>
              <a:sym typeface="Times New Roman"/>
            </a:endParaRPr>
          </a:p>
          <a:p>
            <a:pPr indent="-317182" lvl="0" marL="457200" rtl="0" algn="l">
              <a:spcBef>
                <a:spcPts val="1200"/>
              </a:spcBef>
              <a:spcAft>
                <a:spcPts val="0"/>
              </a:spcAft>
              <a:buSzPct val="100000"/>
              <a:buFont typeface="Times New Roman"/>
              <a:buChar char="●"/>
            </a:pPr>
            <a:r>
              <a:rPr lang="en">
                <a:latin typeface="Times New Roman"/>
                <a:ea typeface="Times New Roman"/>
                <a:cs typeface="Times New Roman"/>
                <a:sym typeface="Times New Roman"/>
              </a:rPr>
              <a:t>This project analyzes agricultural yield data using different predictive modeling techniques to extract meaningful insights and enhance decision-making.</a:t>
            </a:r>
            <a:endParaRPr>
              <a:latin typeface="Times New Roman"/>
              <a:ea typeface="Times New Roman"/>
              <a:cs typeface="Times New Roman"/>
              <a:sym typeface="Times New Roman"/>
            </a:endParaRPr>
          </a:p>
        </p:txBody>
      </p:sp>
      <p:pic>
        <p:nvPicPr>
          <p:cNvPr id="67" name="Google Shape;67;p14"/>
          <p:cNvPicPr preferRelativeResize="0"/>
          <p:nvPr/>
        </p:nvPicPr>
        <p:blipFill>
          <a:blip r:embed="rId3">
            <a:alphaModFix/>
          </a:blip>
          <a:stretch>
            <a:fillRect/>
          </a:stretch>
        </p:blipFill>
        <p:spPr>
          <a:xfrm>
            <a:off x="6881500" y="1236050"/>
            <a:ext cx="1950800" cy="1299174"/>
          </a:xfrm>
          <a:prstGeom prst="rect">
            <a:avLst/>
          </a:prstGeom>
          <a:noFill/>
          <a:ln>
            <a:noFill/>
          </a:ln>
        </p:spPr>
      </p:pic>
      <p:pic>
        <p:nvPicPr>
          <p:cNvPr id="68" name="Google Shape;68;p14"/>
          <p:cNvPicPr preferRelativeResize="0"/>
          <p:nvPr/>
        </p:nvPicPr>
        <p:blipFill>
          <a:blip r:embed="rId4">
            <a:alphaModFix/>
          </a:blip>
          <a:stretch>
            <a:fillRect/>
          </a:stretch>
        </p:blipFill>
        <p:spPr>
          <a:xfrm>
            <a:off x="6881746" y="3160550"/>
            <a:ext cx="1950316" cy="1299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b="1" lang="en" sz="2800">
                <a:solidFill>
                  <a:schemeClr val="dk2"/>
                </a:solidFill>
                <a:latin typeface="Arial"/>
                <a:ea typeface="Arial"/>
                <a:cs typeface="Arial"/>
                <a:sym typeface="Arial"/>
              </a:rPr>
              <a:t>Gradient Boosting Model</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199" name="Google Shape;199;p32"/>
          <p:cNvPicPr preferRelativeResize="0"/>
          <p:nvPr/>
        </p:nvPicPr>
        <p:blipFill>
          <a:blip r:embed="rId3">
            <a:alphaModFix/>
          </a:blip>
          <a:stretch>
            <a:fillRect/>
          </a:stretch>
        </p:blipFill>
        <p:spPr>
          <a:xfrm>
            <a:off x="2111775" y="1152475"/>
            <a:ext cx="4782324" cy="37138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b="1" lang="en" sz="2800">
                <a:solidFill>
                  <a:schemeClr val="dk2"/>
                </a:solidFill>
                <a:latin typeface="Arial"/>
                <a:ea typeface="Arial"/>
                <a:cs typeface="Arial"/>
                <a:sym typeface="Arial"/>
              </a:rPr>
              <a:t>Extreme Gradient Boosting Model (XGBoost)</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205" name="Google Shape;205;p33"/>
          <p:cNvPicPr preferRelativeResize="0"/>
          <p:nvPr/>
        </p:nvPicPr>
        <p:blipFill>
          <a:blip r:embed="rId3">
            <a:alphaModFix/>
          </a:blip>
          <a:stretch>
            <a:fillRect/>
          </a:stretch>
        </p:blipFill>
        <p:spPr>
          <a:xfrm>
            <a:off x="1883425" y="1125425"/>
            <a:ext cx="4978050" cy="3865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b="1" lang="en" sz="2800">
                <a:solidFill>
                  <a:schemeClr val="dk2"/>
                </a:solidFill>
                <a:latin typeface="Arial"/>
                <a:ea typeface="Arial"/>
                <a:cs typeface="Arial"/>
                <a:sym typeface="Arial"/>
              </a:rPr>
              <a:t>K-Nearest Neighbours Model (KNN)</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211" name="Google Shape;211;p34"/>
          <p:cNvPicPr preferRelativeResize="0"/>
          <p:nvPr/>
        </p:nvPicPr>
        <p:blipFill>
          <a:blip r:embed="rId3">
            <a:alphaModFix/>
          </a:blip>
          <a:stretch>
            <a:fillRect/>
          </a:stretch>
        </p:blipFill>
        <p:spPr>
          <a:xfrm>
            <a:off x="2448876" y="1141600"/>
            <a:ext cx="4786876" cy="37122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457200" lvl="0" marL="1371600" rtl="0" algn="l">
              <a:lnSpc>
                <a:spcPct val="150000"/>
              </a:lnSpc>
              <a:spcBef>
                <a:spcPts val="1200"/>
              </a:spcBef>
              <a:spcAft>
                <a:spcPts val="0"/>
              </a:spcAft>
              <a:buNone/>
            </a:pPr>
            <a:r>
              <a:rPr b="1" lang="en" sz="2800">
                <a:solidFill>
                  <a:schemeClr val="dk2"/>
                </a:solidFill>
                <a:latin typeface="Arial"/>
                <a:ea typeface="Arial"/>
                <a:cs typeface="Arial"/>
                <a:sym typeface="Arial"/>
              </a:rPr>
              <a:t>Decision Tree Model</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217" name="Google Shape;217;p35"/>
          <p:cNvPicPr preferRelativeResize="0"/>
          <p:nvPr/>
        </p:nvPicPr>
        <p:blipFill>
          <a:blip r:embed="rId3">
            <a:alphaModFix/>
          </a:blip>
          <a:stretch>
            <a:fillRect/>
          </a:stretch>
        </p:blipFill>
        <p:spPr>
          <a:xfrm>
            <a:off x="1557174" y="1160073"/>
            <a:ext cx="4978399" cy="3853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b="1" lang="en" sz="2800">
                <a:solidFill>
                  <a:schemeClr val="dk2"/>
                </a:solidFill>
                <a:latin typeface="Arial"/>
                <a:ea typeface="Arial"/>
                <a:cs typeface="Arial"/>
                <a:sym typeface="Arial"/>
              </a:rPr>
              <a:t>Bagging Regressor Model </a:t>
            </a:r>
            <a:endParaRPr b="1" sz="2800">
              <a:solidFill>
                <a:schemeClr val="dk2"/>
              </a:solidFill>
              <a:latin typeface="Arial"/>
              <a:ea typeface="Arial"/>
              <a:cs typeface="Arial"/>
              <a:sym typeface="Arial"/>
            </a:endParaRPr>
          </a:p>
          <a:p>
            <a:pPr indent="0" lvl="0" marL="0" rtl="0" algn="l">
              <a:spcBef>
                <a:spcPts val="1200"/>
              </a:spcBef>
              <a:spcAft>
                <a:spcPts val="0"/>
              </a:spcAft>
              <a:buNone/>
            </a:pPr>
            <a:r>
              <a:t/>
            </a:r>
            <a:endParaRPr/>
          </a:p>
        </p:txBody>
      </p:sp>
      <p:pic>
        <p:nvPicPr>
          <p:cNvPr id="223" name="Google Shape;223;p36"/>
          <p:cNvPicPr preferRelativeResize="0"/>
          <p:nvPr/>
        </p:nvPicPr>
        <p:blipFill>
          <a:blip r:embed="rId3">
            <a:alphaModFix/>
          </a:blip>
          <a:stretch>
            <a:fillRect/>
          </a:stretch>
        </p:blipFill>
        <p:spPr>
          <a:xfrm>
            <a:off x="2288705" y="1270375"/>
            <a:ext cx="4397120" cy="341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50000"/>
              </a:lnSpc>
              <a:spcBef>
                <a:spcPts val="1200"/>
              </a:spcBef>
              <a:spcAft>
                <a:spcPts val="0"/>
              </a:spcAft>
              <a:buNone/>
            </a:pPr>
            <a:r>
              <a:rPr lang="en" sz="2400">
                <a:latin typeface="Arial"/>
                <a:ea typeface="Arial"/>
                <a:cs typeface="Arial"/>
                <a:sym typeface="Arial"/>
              </a:rPr>
              <a:t>Results Summary</a:t>
            </a:r>
            <a:endParaRPr sz="2400">
              <a:latin typeface="Arial"/>
              <a:ea typeface="Arial"/>
              <a:cs typeface="Arial"/>
              <a:sym typeface="Arial"/>
            </a:endParaRPr>
          </a:p>
          <a:p>
            <a:pPr indent="0" lvl="0" marL="0" rtl="0" algn="l">
              <a:spcBef>
                <a:spcPts val="1200"/>
              </a:spcBef>
              <a:spcAft>
                <a:spcPts val="0"/>
              </a:spcAft>
              <a:buNone/>
            </a:pPr>
            <a:r>
              <a:t/>
            </a:r>
            <a:endParaRPr/>
          </a:p>
        </p:txBody>
      </p:sp>
      <p:pic>
        <p:nvPicPr>
          <p:cNvPr id="229" name="Google Shape;229;p37" title="WhatsApp Image 2025-12-02 at 12.46.21 AM.jpeg"/>
          <p:cNvPicPr preferRelativeResize="0"/>
          <p:nvPr/>
        </p:nvPicPr>
        <p:blipFill>
          <a:blip r:embed="rId3">
            <a:alphaModFix/>
          </a:blip>
          <a:stretch>
            <a:fillRect/>
          </a:stretch>
        </p:blipFill>
        <p:spPr>
          <a:xfrm>
            <a:off x="2400850" y="1318450"/>
            <a:ext cx="4582550" cy="3250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87825" y="466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Predictive Analysis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5" name="Google Shape;235;p38"/>
          <p:cNvSpPr txBox="1"/>
          <p:nvPr/>
        </p:nvSpPr>
        <p:spPr>
          <a:xfrm>
            <a:off x="5972125" y="1831225"/>
            <a:ext cx="2501100" cy="163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2"/>
                </a:solidFill>
              </a:rPr>
              <a:t>Sample Prediction Output</a:t>
            </a:r>
            <a:endParaRPr i="1" sz="2400">
              <a:solidFill>
                <a:schemeClr val="dk2"/>
              </a:solidFill>
            </a:endParaRPr>
          </a:p>
          <a:p>
            <a:pPr indent="0" lvl="0" marL="0" rtl="0" algn="ctr">
              <a:lnSpc>
                <a:spcPct val="115000"/>
              </a:lnSpc>
              <a:spcBef>
                <a:spcPts val="0"/>
              </a:spcBef>
              <a:spcAft>
                <a:spcPts val="0"/>
              </a:spcAft>
              <a:buNone/>
            </a:pPr>
            <a:r>
              <a:rPr i="1" lang="en" sz="2400">
                <a:solidFill>
                  <a:schemeClr val="dk2"/>
                </a:solidFill>
              </a:rPr>
              <a:t>with Yield Classification</a:t>
            </a:r>
            <a:endParaRPr i="1" sz="2400">
              <a:solidFill>
                <a:schemeClr val="dk2"/>
              </a:solidFill>
            </a:endParaRPr>
          </a:p>
          <a:p>
            <a:pPr indent="0" lvl="0" marL="0" rtl="0" algn="l">
              <a:spcBef>
                <a:spcPts val="0"/>
              </a:spcBef>
              <a:spcAft>
                <a:spcPts val="0"/>
              </a:spcAft>
              <a:buNone/>
            </a:pPr>
            <a:r>
              <a:t/>
            </a:r>
            <a:endParaRPr sz="1800">
              <a:solidFill>
                <a:schemeClr val="dk2"/>
              </a:solidFill>
              <a:latin typeface="Average"/>
              <a:ea typeface="Average"/>
              <a:cs typeface="Average"/>
              <a:sym typeface="Average"/>
            </a:endParaRPr>
          </a:p>
        </p:txBody>
      </p:sp>
      <p:pic>
        <p:nvPicPr>
          <p:cNvPr id="236" name="Google Shape;236;p38"/>
          <p:cNvPicPr preferRelativeResize="0"/>
          <p:nvPr/>
        </p:nvPicPr>
        <p:blipFill>
          <a:blip r:embed="rId3">
            <a:alphaModFix/>
          </a:blip>
          <a:stretch>
            <a:fillRect/>
          </a:stretch>
        </p:blipFill>
        <p:spPr>
          <a:xfrm>
            <a:off x="814725" y="1416100"/>
            <a:ext cx="4375750" cy="3067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3400">
                <a:latin typeface="Arial"/>
                <a:ea typeface="Arial"/>
                <a:cs typeface="Arial"/>
                <a:sym typeface="Arial"/>
              </a:rPr>
              <a:t>Prescriptive Analysis</a:t>
            </a:r>
            <a:endParaRPr sz="3400">
              <a:latin typeface="Arial"/>
              <a:ea typeface="Arial"/>
              <a:cs typeface="Arial"/>
              <a:sym typeface="Arial"/>
            </a:endParaRPr>
          </a:p>
          <a:p>
            <a:pPr indent="0" lvl="0" marL="0" rtl="0" algn="l">
              <a:spcBef>
                <a:spcPts val="0"/>
              </a:spcBef>
              <a:spcAft>
                <a:spcPts val="0"/>
              </a:spcAft>
              <a:buNone/>
            </a:pPr>
            <a:r>
              <a:t/>
            </a:r>
            <a:endParaRPr/>
          </a:p>
        </p:txBody>
      </p:sp>
      <p:pic>
        <p:nvPicPr>
          <p:cNvPr id="242" name="Google Shape;242;p39"/>
          <p:cNvPicPr preferRelativeResize="0"/>
          <p:nvPr/>
        </p:nvPicPr>
        <p:blipFill>
          <a:blip r:embed="rId3">
            <a:alphaModFix/>
          </a:blip>
          <a:stretch>
            <a:fillRect/>
          </a:stretch>
        </p:blipFill>
        <p:spPr>
          <a:xfrm>
            <a:off x="391475" y="1436525"/>
            <a:ext cx="8168699" cy="2966400"/>
          </a:xfrm>
          <a:prstGeom prst="rect">
            <a:avLst/>
          </a:prstGeom>
          <a:noFill/>
          <a:ln>
            <a:noFill/>
          </a:ln>
        </p:spPr>
      </p:pic>
      <p:sp>
        <p:nvSpPr>
          <p:cNvPr id="243" name="Google Shape;243;p39"/>
          <p:cNvSpPr txBox="1"/>
          <p:nvPr/>
        </p:nvSpPr>
        <p:spPr>
          <a:xfrm>
            <a:off x="2253125" y="4604150"/>
            <a:ext cx="5698200" cy="47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2"/>
                </a:solidFill>
              </a:rPr>
              <a:t>Feature Impact on Predicted Yield</a:t>
            </a:r>
            <a:endParaRPr i="1" sz="2400">
              <a:solidFill>
                <a:schemeClr val="dk2"/>
              </a:solidFill>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3400">
                <a:latin typeface="Arial"/>
                <a:ea typeface="Arial"/>
                <a:cs typeface="Arial"/>
                <a:sym typeface="Arial"/>
              </a:rPr>
              <a:t>Prescriptive Analysis</a:t>
            </a:r>
            <a:endParaRPr sz="3400">
              <a:latin typeface="Arial"/>
              <a:ea typeface="Arial"/>
              <a:cs typeface="Arial"/>
              <a:sym typeface="Arial"/>
            </a:endParaRPr>
          </a:p>
          <a:p>
            <a:pPr indent="0" lvl="0" marL="0" rtl="0" algn="l">
              <a:spcBef>
                <a:spcPts val="0"/>
              </a:spcBef>
              <a:spcAft>
                <a:spcPts val="0"/>
              </a:spcAft>
              <a:buNone/>
            </a:pPr>
            <a:r>
              <a:t/>
            </a:r>
            <a:endParaRPr/>
          </a:p>
        </p:txBody>
      </p:sp>
      <p:sp>
        <p:nvSpPr>
          <p:cNvPr id="249" name="Google Shape;249;p40"/>
          <p:cNvSpPr txBox="1"/>
          <p:nvPr/>
        </p:nvSpPr>
        <p:spPr>
          <a:xfrm>
            <a:off x="2046525" y="3799450"/>
            <a:ext cx="5937300" cy="76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2400">
                <a:solidFill>
                  <a:schemeClr val="dk2"/>
                </a:solidFill>
              </a:rPr>
              <a:t>Prescriptive Recommendations for High Yield</a:t>
            </a:r>
            <a:endParaRPr i="1" sz="2400">
              <a:solidFill>
                <a:schemeClr val="dk2"/>
              </a:solidFill>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250" name="Google Shape;250;p40"/>
          <p:cNvPicPr preferRelativeResize="0"/>
          <p:nvPr/>
        </p:nvPicPr>
        <p:blipFill>
          <a:blip r:embed="rId3">
            <a:alphaModFix/>
          </a:blip>
          <a:stretch>
            <a:fillRect/>
          </a:stretch>
        </p:blipFill>
        <p:spPr>
          <a:xfrm>
            <a:off x="608550" y="1732351"/>
            <a:ext cx="7926901" cy="1352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4400">
                <a:latin typeface="Arial"/>
                <a:ea typeface="Arial"/>
                <a:cs typeface="Arial"/>
                <a:sym typeface="Arial"/>
              </a:rPr>
              <a:t>Conclusion</a:t>
            </a:r>
            <a:endParaRPr sz="4400">
              <a:latin typeface="Arial"/>
              <a:ea typeface="Arial"/>
              <a:cs typeface="Arial"/>
              <a:sym typeface="Arial"/>
            </a:endParaRPr>
          </a:p>
          <a:p>
            <a:pPr indent="0" lvl="0" marL="0" rtl="0" algn="l">
              <a:spcBef>
                <a:spcPts val="0"/>
              </a:spcBef>
              <a:spcAft>
                <a:spcPts val="0"/>
              </a:spcAft>
              <a:buNone/>
            </a:pPr>
            <a:r>
              <a:t/>
            </a:r>
            <a:endParaRPr/>
          </a:p>
        </p:txBody>
      </p:sp>
      <p:sp>
        <p:nvSpPr>
          <p:cNvPr id="256" name="Google Shape;256;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12700" rtl="0" algn="just">
              <a:lnSpc>
                <a:spcPct val="150000"/>
              </a:lnSpc>
              <a:spcBef>
                <a:spcPts val="0"/>
              </a:spcBef>
              <a:spcAft>
                <a:spcPts val="0"/>
              </a:spcAft>
              <a:buNone/>
            </a:pPr>
            <a:r>
              <a:rPr lang="en" sz="2400">
                <a:solidFill>
                  <a:schemeClr val="dk1"/>
                </a:solidFill>
                <a:latin typeface="Arial"/>
                <a:ea typeface="Arial"/>
                <a:cs typeface="Arial"/>
                <a:sym typeface="Arial"/>
              </a:rPr>
              <a:t>●</a:t>
            </a:r>
            <a:r>
              <a:rPr lang="en" sz="2000">
                <a:solidFill>
                  <a:schemeClr val="dk1"/>
                </a:solidFill>
                <a:latin typeface="Arial"/>
                <a:ea typeface="Arial"/>
                <a:cs typeface="Arial"/>
                <a:sym typeface="Arial"/>
              </a:rPr>
              <a:t>This study demonstrated how </a:t>
            </a:r>
            <a:r>
              <a:rPr b="1" i="1" lang="en" sz="2000">
                <a:solidFill>
                  <a:schemeClr val="dk1"/>
                </a:solidFill>
                <a:latin typeface="Arial"/>
                <a:ea typeface="Arial"/>
                <a:cs typeface="Arial"/>
                <a:sym typeface="Arial"/>
              </a:rPr>
              <a:t>data-driven</a:t>
            </a:r>
            <a:r>
              <a:rPr lang="en" sz="2000">
                <a:solidFill>
                  <a:schemeClr val="dk1"/>
                </a:solidFill>
                <a:latin typeface="Arial"/>
                <a:ea typeface="Arial"/>
                <a:cs typeface="Arial"/>
                <a:sym typeface="Arial"/>
              </a:rPr>
              <a:t> approaches can enhance </a:t>
            </a:r>
            <a:r>
              <a:rPr b="1" i="1" lang="en" sz="2000">
                <a:solidFill>
                  <a:schemeClr val="dk1"/>
                </a:solidFill>
                <a:latin typeface="Arial"/>
                <a:ea typeface="Arial"/>
                <a:cs typeface="Arial"/>
                <a:sym typeface="Arial"/>
              </a:rPr>
              <a:t>agricultural productivity </a:t>
            </a:r>
            <a:r>
              <a:rPr lang="en" sz="2000">
                <a:solidFill>
                  <a:schemeClr val="dk1"/>
                </a:solidFill>
                <a:latin typeface="Arial"/>
                <a:ea typeface="Arial"/>
                <a:cs typeface="Arial"/>
                <a:sym typeface="Arial"/>
              </a:rPr>
              <a:t>by accurately predicting crop yield.</a:t>
            </a:r>
            <a:endParaRPr sz="2000">
              <a:solidFill>
                <a:schemeClr val="dk1"/>
              </a:solidFill>
              <a:latin typeface="Arial"/>
              <a:ea typeface="Arial"/>
              <a:cs typeface="Arial"/>
              <a:sym typeface="Arial"/>
            </a:endParaRPr>
          </a:p>
          <a:p>
            <a:pPr indent="0" lvl="0" marL="12700" rtl="0" algn="just">
              <a:lnSpc>
                <a:spcPct val="150000"/>
              </a:lnSpc>
              <a:spcBef>
                <a:spcPts val="0"/>
              </a:spcBef>
              <a:spcAft>
                <a:spcPts val="0"/>
              </a:spcAft>
              <a:buNone/>
            </a:pPr>
            <a:r>
              <a:rPr lang="en" sz="2400">
                <a:solidFill>
                  <a:schemeClr val="dk1"/>
                </a:solidFill>
                <a:latin typeface="Arial"/>
                <a:ea typeface="Arial"/>
                <a:cs typeface="Arial"/>
                <a:sym typeface="Arial"/>
              </a:rPr>
              <a:t>●</a:t>
            </a:r>
            <a:r>
              <a:rPr lang="en" sz="2000">
                <a:solidFill>
                  <a:schemeClr val="dk1"/>
                </a:solidFill>
                <a:latin typeface="Arial"/>
                <a:ea typeface="Arial"/>
                <a:cs typeface="Arial"/>
                <a:sym typeface="Arial"/>
              </a:rPr>
              <a:t>Machine learning models provided </a:t>
            </a:r>
            <a:r>
              <a:rPr b="1" i="1" lang="en" sz="2000">
                <a:solidFill>
                  <a:schemeClr val="dk1"/>
                </a:solidFill>
                <a:latin typeface="Arial"/>
                <a:ea typeface="Arial"/>
                <a:cs typeface="Arial"/>
                <a:sym typeface="Arial"/>
              </a:rPr>
              <a:t>valuable insights </a:t>
            </a:r>
            <a:r>
              <a:rPr lang="en" sz="2000">
                <a:solidFill>
                  <a:schemeClr val="dk1"/>
                </a:solidFill>
                <a:latin typeface="Arial"/>
                <a:ea typeface="Arial"/>
                <a:cs typeface="Arial"/>
                <a:sym typeface="Arial"/>
              </a:rPr>
              <a:t>into key factors affecting yield, helping farmers make </a:t>
            </a:r>
            <a:r>
              <a:rPr b="1" i="1" lang="en" sz="2000">
                <a:solidFill>
                  <a:schemeClr val="dk1"/>
                </a:solidFill>
                <a:latin typeface="Arial"/>
                <a:ea typeface="Arial"/>
                <a:cs typeface="Arial"/>
                <a:sym typeface="Arial"/>
              </a:rPr>
              <a:t>informed decisions</a:t>
            </a:r>
            <a:r>
              <a:rPr lang="e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rtl="0" algn="just">
              <a:lnSpc>
                <a:spcPct val="150000"/>
              </a:lnSpc>
              <a:spcBef>
                <a:spcPts val="0"/>
              </a:spcBef>
              <a:spcAft>
                <a:spcPts val="0"/>
              </a:spcAft>
              <a:buNone/>
            </a:pPr>
            <a:r>
              <a:rPr lang="en" sz="2400">
                <a:solidFill>
                  <a:schemeClr val="dk1"/>
                </a:solidFill>
                <a:latin typeface="Arial"/>
                <a:ea typeface="Arial"/>
                <a:cs typeface="Arial"/>
                <a:sym typeface="Arial"/>
              </a:rPr>
              <a:t>●</a:t>
            </a:r>
            <a:r>
              <a:rPr lang="en" sz="2000">
                <a:solidFill>
                  <a:schemeClr val="dk1"/>
                </a:solidFill>
                <a:latin typeface="Arial"/>
                <a:ea typeface="Arial"/>
                <a:cs typeface="Arial"/>
                <a:sym typeface="Arial"/>
              </a:rPr>
              <a:t>The </a:t>
            </a:r>
            <a:r>
              <a:rPr b="1" i="1" lang="en" sz="2000">
                <a:solidFill>
                  <a:schemeClr val="dk1"/>
                </a:solidFill>
                <a:latin typeface="Arial"/>
                <a:ea typeface="Arial"/>
                <a:cs typeface="Arial"/>
                <a:sym typeface="Arial"/>
              </a:rPr>
              <a:t>findings emphasize </a:t>
            </a:r>
            <a:r>
              <a:rPr lang="en" sz="2000">
                <a:solidFill>
                  <a:schemeClr val="dk1"/>
                </a:solidFill>
                <a:latin typeface="Arial"/>
                <a:ea typeface="Arial"/>
                <a:cs typeface="Arial"/>
                <a:sym typeface="Arial"/>
              </a:rPr>
              <a:t>the importance of </a:t>
            </a:r>
            <a:r>
              <a:rPr b="1" i="1" lang="en" sz="2000">
                <a:solidFill>
                  <a:schemeClr val="dk1"/>
                </a:solidFill>
                <a:latin typeface="Arial"/>
                <a:ea typeface="Arial"/>
                <a:cs typeface="Arial"/>
                <a:sym typeface="Arial"/>
              </a:rPr>
              <a:t>data collection </a:t>
            </a:r>
            <a:r>
              <a:rPr lang="en" sz="2000">
                <a:solidFill>
                  <a:schemeClr val="dk1"/>
                </a:solidFill>
                <a:latin typeface="Arial"/>
                <a:ea typeface="Arial"/>
                <a:cs typeface="Arial"/>
                <a:sym typeface="Arial"/>
              </a:rPr>
              <a:t>and real-time monitoring to further refine </a:t>
            </a:r>
            <a:r>
              <a:rPr b="1" i="1" lang="en" sz="2000">
                <a:solidFill>
                  <a:schemeClr val="dk1"/>
                </a:solidFill>
                <a:latin typeface="Arial"/>
                <a:ea typeface="Arial"/>
                <a:cs typeface="Arial"/>
                <a:sym typeface="Arial"/>
              </a:rPr>
              <a:t>prediction accuracy</a:t>
            </a:r>
            <a:r>
              <a:rPr lang="en" sz="2000">
                <a:solidFill>
                  <a:schemeClr val="dk1"/>
                </a:solidFill>
                <a:latin typeface="Arial"/>
                <a:ea typeface="Arial"/>
                <a:cs typeface="Arial"/>
                <a:sym typeface="Arial"/>
              </a:rPr>
              <a:t>.</a:t>
            </a:r>
            <a:endParaRPr sz="2000">
              <a:solidFill>
                <a:schemeClr val="dk1"/>
              </a:solidFill>
              <a:latin typeface="Arial"/>
              <a:ea typeface="Arial"/>
              <a:cs typeface="Arial"/>
              <a:sym typeface="Arial"/>
            </a:endParaRPr>
          </a:p>
          <a:p>
            <a:pPr indent="0" lvl="0" marL="12700" rtl="0" algn="just">
              <a:lnSpc>
                <a:spcPct val="150000"/>
              </a:lnSpc>
              <a:spcBef>
                <a:spcPts val="0"/>
              </a:spcBef>
              <a:spcAft>
                <a:spcPts val="0"/>
              </a:spcAft>
              <a:buNone/>
            </a:pPr>
            <a:r>
              <a:rPr lang="en" sz="2400">
                <a:solidFill>
                  <a:schemeClr val="dk1"/>
                </a:solidFill>
                <a:latin typeface="Arial"/>
                <a:ea typeface="Arial"/>
                <a:cs typeface="Arial"/>
                <a:sym typeface="Arial"/>
              </a:rPr>
              <a:t>●</a:t>
            </a:r>
            <a:r>
              <a:rPr lang="en" sz="2000">
                <a:solidFill>
                  <a:schemeClr val="dk1"/>
                </a:solidFill>
                <a:latin typeface="Arial"/>
                <a:ea typeface="Arial"/>
                <a:cs typeface="Arial"/>
                <a:sym typeface="Arial"/>
              </a:rPr>
              <a:t>Future Improvements:</a:t>
            </a:r>
            <a:endParaRPr sz="2000">
              <a:solidFill>
                <a:schemeClr val="dk1"/>
              </a:solidFill>
              <a:latin typeface="Arial"/>
              <a:ea typeface="Arial"/>
              <a:cs typeface="Arial"/>
              <a:sym typeface="Arial"/>
            </a:endParaRPr>
          </a:p>
          <a:p>
            <a:pPr indent="0" lvl="0" marL="76200" rtl="0" algn="just">
              <a:lnSpc>
                <a:spcPct val="150000"/>
              </a:lnSpc>
              <a:spcBef>
                <a:spcPts val="0"/>
              </a:spcBef>
              <a:spcAft>
                <a:spcPts val="0"/>
              </a:spcAft>
              <a:buNone/>
            </a:pPr>
            <a:r>
              <a:rPr lang="en" sz="2000">
                <a:solidFill>
                  <a:schemeClr val="dk1"/>
                </a:solidFill>
                <a:latin typeface="Arial"/>
                <a:ea typeface="Arial"/>
                <a:cs typeface="Arial"/>
                <a:sym typeface="Arial"/>
              </a:rPr>
              <a:t>           	- Incorporating </a:t>
            </a:r>
            <a:r>
              <a:rPr b="1" i="1" lang="en" sz="2000">
                <a:solidFill>
                  <a:schemeClr val="dk1"/>
                </a:solidFill>
                <a:latin typeface="Arial"/>
                <a:ea typeface="Arial"/>
                <a:cs typeface="Arial"/>
                <a:sym typeface="Arial"/>
              </a:rPr>
              <a:t>more granular data </a:t>
            </a:r>
            <a:r>
              <a:rPr lang="en" sz="2000">
                <a:solidFill>
                  <a:schemeClr val="dk1"/>
                </a:solidFill>
                <a:latin typeface="Arial"/>
                <a:ea typeface="Arial"/>
                <a:cs typeface="Arial"/>
                <a:sym typeface="Arial"/>
              </a:rPr>
              <a:t>such as soil composition and humidity levels.</a:t>
            </a:r>
            <a:endParaRPr sz="2000">
              <a:solidFill>
                <a:schemeClr val="dk1"/>
              </a:solidFill>
              <a:latin typeface="Arial"/>
              <a:ea typeface="Arial"/>
              <a:cs typeface="Arial"/>
              <a:sym typeface="Arial"/>
            </a:endParaRPr>
          </a:p>
          <a:p>
            <a:pPr indent="0" lvl="0" marL="76200" rtl="0" algn="just">
              <a:lnSpc>
                <a:spcPct val="150000"/>
              </a:lnSpc>
              <a:spcBef>
                <a:spcPts val="0"/>
              </a:spcBef>
              <a:spcAft>
                <a:spcPts val="0"/>
              </a:spcAft>
              <a:buNone/>
            </a:pPr>
            <a:r>
              <a:rPr lang="en" sz="2000">
                <a:solidFill>
                  <a:schemeClr val="dk1"/>
                </a:solidFill>
                <a:latin typeface="Arial"/>
                <a:ea typeface="Arial"/>
                <a:cs typeface="Arial"/>
                <a:sym typeface="Arial"/>
              </a:rPr>
              <a:t>           	- </a:t>
            </a:r>
            <a:r>
              <a:rPr b="1" i="1" lang="en" sz="2000">
                <a:solidFill>
                  <a:schemeClr val="dk1"/>
                </a:solidFill>
                <a:latin typeface="Arial"/>
                <a:ea typeface="Arial"/>
                <a:cs typeface="Arial"/>
                <a:sym typeface="Arial"/>
              </a:rPr>
              <a:t>Real-time IoT-based </a:t>
            </a:r>
            <a:r>
              <a:rPr lang="en" sz="2000">
                <a:solidFill>
                  <a:schemeClr val="dk1"/>
                </a:solidFill>
                <a:latin typeface="Arial"/>
                <a:ea typeface="Arial"/>
                <a:cs typeface="Arial"/>
                <a:sym typeface="Arial"/>
              </a:rPr>
              <a:t>data collection for continuous monitoring and prediction.</a:t>
            </a:r>
            <a:endParaRPr sz="2000">
              <a:solidFill>
                <a:schemeClr val="dk1"/>
              </a:solidFill>
              <a:latin typeface="Arial"/>
              <a:ea typeface="Arial"/>
              <a:cs typeface="Arial"/>
              <a:sym typeface="Arial"/>
            </a:endParaRPr>
          </a:p>
          <a:p>
            <a:pPr indent="0" lvl="0" marL="12700" rtl="0" algn="just">
              <a:lnSpc>
                <a:spcPct val="150000"/>
              </a:lnSpc>
              <a:spcBef>
                <a:spcPts val="0"/>
              </a:spcBef>
              <a:spcAft>
                <a:spcPts val="0"/>
              </a:spcAft>
              <a:buNone/>
            </a:pPr>
            <a:r>
              <a:rPr lang="en" sz="2400">
                <a:solidFill>
                  <a:schemeClr val="dk1"/>
                </a:solidFill>
                <a:latin typeface="Arial"/>
                <a:ea typeface="Arial"/>
                <a:cs typeface="Arial"/>
                <a:sym typeface="Arial"/>
              </a:rPr>
              <a:t>●</a:t>
            </a:r>
            <a:r>
              <a:rPr lang="en" sz="2000">
                <a:solidFill>
                  <a:schemeClr val="dk1"/>
                </a:solidFill>
                <a:latin typeface="Arial"/>
                <a:ea typeface="Arial"/>
                <a:cs typeface="Arial"/>
                <a:sym typeface="Arial"/>
              </a:rPr>
              <a:t>By </a:t>
            </a:r>
            <a:r>
              <a:rPr b="1" i="1" lang="en" sz="2000">
                <a:solidFill>
                  <a:schemeClr val="dk1"/>
                </a:solidFill>
                <a:latin typeface="Arial"/>
                <a:ea typeface="Arial"/>
                <a:cs typeface="Arial"/>
                <a:sym typeface="Arial"/>
              </a:rPr>
              <a:t>integrating</a:t>
            </a:r>
            <a:r>
              <a:rPr lang="en" sz="2000">
                <a:solidFill>
                  <a:schemeClr val="dk1"/>
                </a:solidFill>
                <a:latin typeface="Arial"/>
                <a:ea typeface="Arial"/>
                <a:cs typeface="Arial"/>
                <a:sym typeface="Arial"/>
              </a:rPr>
              <a:t> advanced data science techniques, the agricultural sector can move towards more </a:t>
            </a:r>
            <a:r>
              <a:rPr b="1" i="1" lang="en" sz="2000">
                <a:solidFill>
                  <a:schemeClr val="dk1"/>
                </a:solidFill>
                <a:latin typeface="Arial"/>
                <a:ea typeface="Arial"/>
                <a:cs typeface="Arial"/>
                <a:sym typeface="Arial"/>
              </a:rPr>
              <a:t>sustainable</a:t>
            </a:r>
            <a:r>
              <a:rPr lang="en" sz="2000">
                <a:solidFill>
                  <a:schemeClr val="dk1"/>
                </a:solidFill>
                <a:latin typeface="Arial"/>
                <a:ea typeface="Arial"/>
                <a:cs typeface="Arial"/>
                <a:sym typeface="Arial"/>
              </a:rPr>
              <a:t> and </a:t>
            </a:r>
            <a:r>
              <a:rPr b="1" i="1" lang="en" sz="2000">
                <a:solidFill>
                  <a:schemeClr val="dk1"/>
                </a:solidFill>
                <a:latin typeface="Arial"/>
                <a:ea typeface="Arial"/>
                <a:cs typeface="Arial"/>
                <a:sym typeface="Arial"/>
              </a:rPr>
              <a:t>efficient</a:t>
            </a:r>
            <a:r>
              <a:rPr lang="en" sz="2000">
                <a:solidFill>
                  <a:schemeClr val="dk1"/>
                </a:solidFill>
                <a:latin typeface="Arial"/>
                <a:ea typeface="Arial"/>
                <a:cs typeface="Arial"/>
                <a:sym typeface="Arial"/>
              </a:rPr>
              <a:t> farming practices.</a:t>
            </a:r>
            <a:endParaRPr sz="20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Problem Statement</a:t>
            </a:r>
            <a:endParaRPr>
              <a:latin typeface="Times New Roman"/>
              <a:ea typeface="Times New Roman"/>
              <a:cs typeface="Times New Roman"/>
              <a:sym typeface="Times New Roman"/>
            </a:endParaRPr>
          </a:p>
        </p:txBody>
      </p:sp>
      <p:sp>
        <p:nvSpPr>
          <p:cNvPr id="74" name="Google Shape;74;p15"/>
          <p:cNvSpPr txBox="1"/>
          <p:nvPr>
            <p:ph idx="1" type="body"/>
          </p:nvPr>
        </p:nvSpPr>
        <p:spPr>
          <a:xfrm>
            <a:off x="311700" y="1017725"/>
            <a:ext cx="6465300" cy="3912900"/>
          </a:xfrm>
          <a:prstGeom prst="rect">
            <a:avLst/>
          </a:prstGeom>
        </p:spPr>
        <p:txBody>
          <a:bodyPr anchorCtr="0" anchor="t" bIns="91425" lIns="91425" spcFirstLastPara="1" rIns="91425" wrap="square" tIns="91425">
            <a:noAutofit/>
          </a:bodyPr>
          <a:lstStyle/>
          <a:p>
            <a:pPr indent="-314960" lvl="0" marL="457200" rtl="0" algn="l">
              <a:lnSpc>
                <a:spcPct val="95000"/>
              </a:lnSpc>
              <a:spcBef>
                <a:spcPts val="0"/>
              </a:spcBef>
              <a:spcAft>
                <a:spcPts val="0"/>
              </a:spcAft>
              <a:buSzPts val="1360"/>
              <a:buFont typeface="Times New Roman"/>
              <a:buChar char="●"/>
            </a:pPr>
            <a:r>
              <a:rPr lang="en" sz="1360">
                <a:latin typeface="Times New Roman"/>
                <a:ea typeface="Times New Roman"/>
                <a:cs typeface="Times New Roman"/>
                <a:sym typeface="Times New Roman"/>
              </a:rPr>
              <a:t>Crop yields depend on climate, soil health, irrigation, and pesticide use.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Farmers struggle to predict yield variations, leading to inefficient resource use.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Misuse of pesticides, fertilizers, and irrigation harms both productivity and the environment.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A predictive system is needed to analyze historical data, identify key factors, and forecast yields accurately.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The goal is to provide data-driven insights to help farmers optimize practices and maximize yield.</a:t>
            </a:r>
            <a:endParaRPr sz="1360">
              <a:latin typeface="Times New Roman"/>
              <a:ea typeface="Times New Roman"/>
              <a:cs typeface="Times New Roman"/>
              <a:sym typeface="Times New Roman"/>
            </a:endParaRPr>
          </a:p>
        </p:txBody>
      </p:sp>
      <p:pic>
        <p:nvPicPr>
          <p:cNvPr id="75" name="Google Shape;75;p15"/>
          <p:cNvPicPr preferRelativeResize="0"/>
          <p:nvPr/>
        </p:nvPicPr>
        <p:blipFill>
          <a:blip r:embed="rId3">
            <a:alphaModFix/>
          </a:blip>
          <a:stretch>
            <a:fillRect/>
          </a:stretch>
        </p:blipFill>
        <p:spPr>
          <a:xfrm>
            <a:off x="6883288" y="934500"/>
            <a:ext cx="1948764" cy="1299176"/>
          </a:xfrm>
          <a:prstGeom prst="rect">
            <a:avLst/>
          </a:prstGeom>
          <a:noFill/>
          <a:ln>
            <a:noFill/>
          </a:ln>
        </p:spPr>
      </p:pic>
      <p:pic>
        <p:nvPicPr>
          <p:cNvPr id="76" name="Google Shape;76;p15"/>
          <p:cNvPicPr preferRelativeResize="0"/>
          <p:nvPr/>
        </p:nvPicPr>
        <p:blipFill>
          <a:blip r:embed="rId4">
            <a:alphaModFix/>
          </a:blip>
          <a:stretch>
            <a:fillRect/>
          </a:stretch>
        </p:blipFill>
        <p:spPr>
          <a:xfrm>
            <a:off x="6883302" y="2868050"/>
            <a:ext cx="1948749" cy="129979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96250" y="207967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None/>
            </a:pPr>
            <a:r>
              <a:rPr lang="en" sz="5733">
                <a:latin typeface="Arial"/>
                <a:ea typeface="Arial"/>
                <a:cs typeface="Arial"/>
                <a:sym typeface="Arial"/>
              </a:rPr>
              <a:t>THANK YOU</a:t>
            </a:r>
            <a:endParaRPr sz="5733">
              <a:latin typeface="Arial"/>
              <a:ea typeface="Arial"/>
              <a:cs typeface="Arial"/>
              <a:sym typeface="Arial"/>
            </a:endParaRPr>
          </a:p>
          <a:p>
            <a:pPr indent="0" lvl="0" marL="0" rtl="0" algn="l">
              <a:spcBef>
                <a:spcPts val="0"/>
              </a:spcBef>
              <a:spcAft>
                <a:spcPts val="0"/>
              </a:spcAft>
              <a:buNone/>
            </a:pPr>
            <a:r>
              <a:t/>
            </a:r>
            <a:endParaRPr/>
          </a:p>
        </p:txBody>
      </p:sp>
      <p:sp>
        <p:nvSpPr>
          <p:cNvPr id="262" name="Google Shape;262;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12700" rtl="0" algn="just">
              <a:lnSpc>
                <a:spcPct val="150000"/>
              </a:lnSpc>
              <a:spcBef>
                <a:spcPts val="0"/>
              </a:spcBef>
              <a:spcAft>
                <a:spcPts val="0"/>
              </a:spcAft>
              <a:buNone/>
            </a:pPr>
            <a:r>
              <a:t/>
            </a:r>
            <a:endParaRPr sz="20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Description and Cleaning</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2" name="Google Shape;82;p16"/>
          <p:cNvSpPr txBox="1"/>
          <p:nvPr>
            <p:ph idx="1" type="body"/>
          </p:nvPr>
        </p:nvSpPr>
        <p:spPr>
          <a:xfrm>
            <a:off x="311700" y="1017725"/>
            <a:ext cx="8471100" cy="3912900"/>
          </a:xfrm>
          <a:prstGeom prst="rect">
            <a:avLst/>
          </a:prstGeom>
        </p:spPr>
        <p:txBody>
          <a:bodyPr anchorCtr="0" anchor="t" bIns="91425" lIns="91425" spcFirstLastPara="1" rIns="91425" wrap="square" tIns="91425">
            <a:noAutofit/>
          </a:bodyPr>
          <a:lstStyle/>
          <a:p>
            <a:pPr indent="-321310" lvl="0" marL="457200" rtl="0" algn="l">
              <a:lnSpc>
                <a:spcPct val="95000"/>
              </a:lnSpc>
              <a:spcBef>
                <a:spcPts val="0"/>
              </a:spcBef>
              <a:spcAft>
                <a:spcPts val="0"/>
              </a:spcAft>
              <a:buSzPts val="1460"/>
              <a:buFont typeface="Times New Roman"/>
              <a:buChar char="●"/>
            </a:pPr>
            <a:r>
              <a:rPr lang="en" sz="1460">
                <a:latin typeface="Times New Roman"/>
                <a:ea typeface="Times New Roman"/>
                <a:cs typeface="Times New Roman"/>
                <a:sym typeface="Times New Roman"/>
              </a:rPr>
              <a:t>The dataset for this project was obtained from Kaggle, which aggregates publicly available data from reputable sources such as the Food and Agriculture Organization (FAO) and the World Bank. </a:t>
            </a:r>
            <a:endParaRPr sz="14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460">
              <a:latin typeface="Times New Roman"/>
              <a:ea typeface="Times New Roman"/>
              <a:cs typeface="Times New Roman"/>
              <a:sym typeface="Times New Roman"/>
            </a:endParaRPr>
          </a:p>
          <a:p>
            <a:pPr indent="-321310" lvl="0" marL="457200" rtl="0" algn="l">
              <a:lnSpc>
                <a:spcPct val="95000"/>
              </a:lnSpc>
              <a:spcBef>
                <a:spcPts val="1200"/>
              </a:spcBef>
              <a:spcAft>
                <a:spcPts val="0"/>
              </a:spcAft>
              <a:buSzPts val="1460"/>
              <a:buFont typeface="Times New Roman"/>
              <a:buChar char="●"/>
            </a:pPr>
            <a:r>
              <a:rPr lang="en" sz="1460">
                <a:latin typeface="Times New Roman"/>
                <a:ea typeface="Times New Roman"/>
                <a:cs typeface="Times New Roman"/>
                <a:sym typeface="Times New Roman"/>
              </a:rPr>
              <a:t>It contains 28,242 records across 101 countries spanning the period from 1990 to 2013.</a:t>
            </a:r>
            <a:endParaRPr sz="14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460">
              <a:latin typeface="Times New Roman"/>
              <a:ea typeface="Times New Roman"/>
              <a:cs typeface="Times New Roman"/>
              <a:sym typeface="Times New Roman"/>
            </a:endParaRPr>
          </a:p>
          <a:p>
            <a:pPr indent="-321310" lvl="0" marL="457200" rtl="0" algn="l">
              <a:lnSpc>
                <a:spcPct val="95000"/>
              </a:lnSpc>
              <a:spcBef>
                <a:spcPts val="1200"/>
              </a:spcBef>
              <a:spcAft>
                <a:spcPts val="0"/>
              </a:spcAft>
              <a:buSzPts val="1460"/>
              <a:buFont typeface="Times New Roman"/>
              <a:buChar char="●"/>
            </a:pPr>
            <a:r>
              <a:rPr lang="en" sz="1460">
                <a:latin typeface="Times New Roman"/>
                <a:ea typeface="Times New Roman"/>
                <a:cs typeface="Times New Roman"/>
                <a:sym typeface="Times New Roman"/>
              </a:rPr>
              <a:t>Variables:</a:t>
            </a:r>
            <a:endParaRPr sz="1560">
              <a:latin typeface="Times New Roman"/>
              <a:ea typeface="Times New Roman"/>
              <a:cs typeface="Times New Roman"/>
              <a:sym typeface="Times New Roman"/>
            </a:endParaRPr>
          </a:p>
          <a:p>
            <a:pPr indent="0" lvl="0" marL="457200" rtl="0" algn="l">
              <a:lnSpc>
                <a:spcPct val="95000"/>
              </a:lnSpc>
              <a:spcBef>
                <a:spcPts val="1200"/>
              </a:spcBef>
              <a:spcAft>
                <a:spcPts val="1200"/>
              </a:spcAft>
              <a:buNone/>
            </a:pPr>
            <a:r>
              <a:rPr lang="en" sz="1560">
                <a:latin typeface="Times New Roman"/>
                <a:ea typeface="Times New Roman"/>
                <a:cs typeface="Times New Roman"/>
                <a:sym typeface="Times New Roman"/>
              </a:rPr>
              <a:t>        </a:t>
            </a:r>
            <a:r>
              <a:rPr lang="en" sz="1460">
                <a:latin typeface="Times New Roman"/>
                <a:ea typeface="Times New Roman"/>
                <a:cs typeface="Times New Roman"/>
                <a:sym typeface="Times New Roman"/>
              </a:rPr>
              <a:t>◦ </a:t>
            </a:r>
            <a:r>
              <a:rPr lang="en" sz="1460">
                <a:latin typeface="Times New Roman"/>
                <a:ea typeface="Times New Roman"/>
                <a:cs typeface="Times New Roman"/>
                <a:sym typeface="Times New Roman"/>
              </a:rPr>
              <a:t>Area – Country or region (categorical)</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Item – Crop type (categorical)</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Year – Time period (categorical/numerical)</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average_rain_fall_mm_per_year – Average annual rainfall (continuous)</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pesticides_tonnes – Pesticide usage in tonnes (continuous)</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avg_temp – Average temperature (continuous)</a:t>
            </a:r>
            <a:br>
              <a:rPr lang="en" sz="1460">
                <a:latin typeface="Times New Roman"/>
                <a:ea typeface="Times New Roman"/>
                <a:cs typeface="Times New Roman"/>
                <a:sym typeface="Times New Roman"/>
              </a:rPr>
            </a:br>
            <a:r>
              <a:rPr lang="en" sz="1460">
                <a:latin typeface="Times New Roman"/>
                <a:ea typeface="Times New Roman"/>
                <a:cs typeface="Times New Roman"/>
                <a:sym typeface="Times New Roman"/>
              </a:rPr>
              <a:t>        ◦ hg/ha_yield – Crop yield per hectare (continuous)</a:t>
            </a:r>
            <a:endParaRPr sz="146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Description and Cleaning 2.0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88" name="Google Shape;88;p17"/>
          <p:cNvSpPr txBox="1"/>
          <p:nvPr>
            <p:ph idx="1" type="body"/>
          </p:nvPr>
        </p:nvSpPr>
        <p:spPr>
          <a:xfrm>
            <a:off x="311700" y="1017725"/>
            <a:ext cx="1891500" cy="391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Rainfall</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Temperature</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60">
              <a:latin typeface="Times New Roman"/>
              <a:ea typeface="Times New Roman"/>
              <a:cs typeface="Times New Roman"/>
              <a:sym typeface="Times New Roman"/>
            </a:endParaRPr>
          </a:p>
        </p:txBody>
      </p:sp>
      <p:pic>
        <p:nvPicPr>
          <p:cNvPr id="89" name="Google Shape;89;p17"/>
          <p:cNvPicPr preferRelativeResize="0"/>
          <p:nvPr/>
        </p:nvPicPr>
        <p:blipFill>
          <a:blip r:embed="rId3">
            <a:alphaModFix/>
          </a:blip>
          <a:stretch>
            <a:fillRect/>
          </a:stretch>
        </p:blipFill>
        <p:spPr>
          <a:xfrm>
            <a:off x="5717750" y="1133650"/>
            <a:ext cx="3280825" cy="1499250"/>
          </a:xfrm>
          <a:prstGeom prst="rect">
            <a:avLst/>
          </a:prstGeom>
          <a:noFill/>
          <a:ln>
            <a:noFill/>
          </a:ln>
        </p:spPr>
      </p:pic>
      <p:pic>
        <p:nvPicPr>
          <p:cNvPr id="90" name="Google Shape;90;p17"/>
          <p:cNvPicPr preferRelativeResize="0"/>
          <p:nvPr/>
        </p:nvPicPr>
        <p:blipFill>
          <a:blip r:embed="rId4">
            <a:alphaModFix/>
          </a:blip>
          <a:stretch>
            <a:fillRect/>
          </a:stretch>
        </p:blipFill>
        <p:spPr>
          <a:xfrm>
            <a:off x="2241250" y="1133650"/>
            <a:ext cx="3280825" cy="1499250"/>
          </a:xfrm>
          <a:prstGeom prst="rect">
            <a:avLst/>
          </a:prstGeom>
          <a:noFill/>
          <a:ln>
            <a:noFill/>
          </a:ln>
        </p:spPr>
      </p:pic>
      <p:pic>
        <p:nvPicPr>
          <p:cNvPr id="91" name="Google Shape;91;p17"/>
          <p:cNvPicPr preferRelativeResize="0"/>
          <p:nvPr/>
        </p:nvPicPr>
        <p:blipFill>
          <a:blip r:embed="rId5">
            <a:alphaModFix/>
          </a:blip>
          <a:stretch>
            <a:fillRect/>
          </a:stretch>
        </p:blipFill>
        <p:spPr>
          <a:xfrm>
            <a:off x="6067790" y="3226374"/>
            <a:ext cx="2440835" cy="1499250"/>
          </a:xfrm>
          <a:prstGeom prst="rect">
            <a:avLst/>
          </a:prstGeom>
          <a:noFill/>
          <a:ln>
            <a:noFill/>
          </a:ln>
        </p:spPr>
      </p:pic>
      <p:pic>
        <p:nvPicPr>
          <p:cNvPr id="92" name="Google Shape;92;p17"/>
          <p:cNvPicPr preferRelativeResize="0"/>
          <p:nvPr/>
        </p:nvPicPr>
        <p:blipFill>
          <a:blip r:embed="rId6">
            <a:alphaModFix/>
          </a:blip>
          <a:stretch>
            <a:fillRect/>
          </a:stretch>
        </p:blipFill>
        <p:spPr>
          <a:xfrm>
            <a:off x="2241250" y="3226375"/>
            <a:ext cx="3280825" cy="1499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Data Description and Cleaning 3.0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98" name="Google Shape;98;p18"/>
          <p:cNvSpPr txBox="1"/>
          <p:nvPr>
            <p:ph idx="1" type="body"/>
          </p:nvPr>
        </p:nvSpPr>
        <p:spPr>
          <a:xfrm>
            <a:off x="311700" y="1017725"/>
            <a:ext cx="1496400" cy="3912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Pesticides</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Yield</a:t>
            </a:r>
            <a:endParaRPr sz="136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60">
              <a:latin typeface="Times New Roman"/>
              <a:ea typeface="Times New Roman"/>
              <a:cs typeface="Times New Roman"/>
              <a:sym typeface="Times New Roman"/>
            </a:endParaRPr>
          </a:p>
        </p:txBody>
      </p:sp>
      <p:pic>
        <p:nvPicPr>
          <p:cNvPr id="99" name="Google Shape;99;p18"/>
          <p:cNvPicPr preferRelativeResize="0"/>
          <p:nvPr/>
        </p:nvPicPr>
        <p:blipFill>
          <a:blip r:embed="rId3">
            <a:alphaModFix/>
          </a:blip>
          <a:stretch>
            <a:fillRect/>
          </a:stretch>
        </p:blipFill>
        <p:spPr>
          <a:xfrm>
            <a:off x="2286775" y="1397950"/>
            <a:ext cx="2080100" cy="1434345"/>
          </a:xfrm>
          <a:prstGeom prst="rect">
            <a:avLst/>
          </a:prstGeom>
          <a:noFill/>
          <a:ln>
            <a:noFill/>
          </a:ln>
        </p:spPr>
      </p:pic>
      <p:pic>
        <p:nvPicPr>
          <p:cNvPr id="100" name="Google Shape;100;p18"/>
          <p:cNvPicPr preferRelativeResize="0"/>
          <p:nvPr/>
        </p:nvPicPr>
        <p:blipFill>
          <a:blip r:embed="rId4">
            <a:alphaModFix/>
          </a:blip>
          <a:stretch>
            <a:fillRect/>
          </a:stretch>
        </p:blipFill>
        <p:spPr>
          <a:xfrm>
            <a:off x="4576650" y="1397950"/>
            <a:ext cx="4440975" cy="1434350"/>
          </a:xfrm>
          <a:prstGeom prst="rect">
            <a:avLst/>
          </a:prstGeom>
          <a:noFill/>
          <a:ln>
            <a:noFill/>
          </a:ln>
        </p:spPr>
      </p:pic>
      <p:pic>
        <p:nvPicPr>
          <p:cNvPr id="101" name="Google Shape;101;p18"/>
          <p:cNvPicPr preferRelativeResize="0"/>
          <p:nvPr/>
        </p:nvPicPr>
        <p:blipFill>
          <a:blip r:embed="rId5">
            <a:alphaModFix/>
          </a:blip>
          <a:stretch>
            <a:fillRect/>
          </a:stretch>
        </p:blipFill>
        <p:spPr>
          <a:xfrm>
            <a:off x="2188025" y="3138875"/>
            <a:ext cx="2178850" cy="1434350"/>
          </a:xfrm>
          <a:prstGeom prst="rect">
            <a:avLst/>
          </a:prstGeom>
          <a:noFill/>
          <a:ln>
            <a:noFill/>
          </a:ln>
        </p:spPr>
      </p:pic>
      <p:pic>
        <p:nvPicPr>
          <p:cNvPr id="102" name="Google Shape;102;p18"/>
          <p:cNvPicPr preferRelativeResize="0"/>
          <p:nvPr/>
        </p:nvPicPr>
        <p:blipFill>
          <a:blip r:embed="rId6">
            <a:alphaModFix/>
          </a:blip>
          <a:stretch>
            <a:fillRect/>
          </a:stretch>
        </p:blipFill>
        <p:spPr>
          <a:xfrm>
            <a:off x="4534025" y="3138875"/>
            <a:ext cx="4526225" cy="1434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EDA</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08" name="Google Shape;108;p19"/>
          <p:cNvSpPr txBox="1"/>
          <p:nvPr>
            <p:ph idx="1" type="body"/>
          </p:nvPr>
        </p:nvSpPr>
        <p:spPr>
          <a:xfrm>
            <a:off x="311700" y="1017725"/>
            <a:ext cx="3812700" cy="390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Displays the relationships between all variables, including the target yield (hg/ha_yield).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Highlights a moderate positive correlation (0.32) between pesticides_tonnes and crop yield, suggesting pesticide use is a factor, but not the only one.</a:t>
            </a:r>
            <a:endParaRPr sz="136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60">
              <a:latin typeface="Times New Roman"/>
              <a:ea typeface="Times New Roman"/>
              <a:cs typeface="Times New Roman"/>
              <a:sym typeface="Times New Roman"/>
            </a:endParaRPr>
          </a:p>
        </p:txBody>
      </p:sp>
      <p:pic>
        <p:nvPicPr>
          <p:cNvPr id="109" name="Google Shape;109;p19"/>
          <p:cNvPicPr preferRelativeResize="0"/>
          <p:nvPr/>
        </p:nvPicPr>
        <p:blipFill>
          <a:blip r:embed="rId3">
            <a:alphaModFix/>
          </a:blip>
          <a:stretch>
            <a:fillRect/>
          </a:stretch>
        </p:blipFill>
        <p:spPr>
          <a:xfrm>
            <a:off x="4300375" y="1017725"/>
            <a:ext cx="4444324" cy="379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EDA 2.0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15" name="Google Shape;115;p20"/>
          <p:cNvSpPr txBox="1"/>
          <p:nvPr>
            <p:ph idx="1" type="body"/>
          </p:nvPr>
        </p:nvSpPr>
        <p:spPr>
          <a:xfrm>
            <a:off x="273500" y="1017725"/>
            <a:ext cx="2742600" cy="390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Visualizes the distribution of key variables (yield, rainfall, pesticides, temp) and their scatter plots, coloured by crop type (Item).</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 Crucial for identifying potential non-linear relationships and data clusters that regression models must account for.</a:t>
            </a:r>
            <a:endParaRPr sz="1360">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60">
              <a:latin typeface="Times New Roman"/>
              <a:ea typeface="Times New Roman"/>
              <a:cs typeface="Times New Roman"/>
              <a:sym typeface="Times New Roman"/>
            </a:endParaRPr>
          </a:p>
        </p:txBody>
      </p:sp>
      <p:pic>
        <p:nvPicPr>
          <p:cNvPr id="116" name="Google Shape;116;p20"/>
          <p:cNvPicPr preferRelativeResize="0"/>
          <p:nvPr/>
        </p:nvPicPr>
        <p:blipFill>
          <a:blip r:embed="rId3">
            <a:alphaModFix/>
          </a:blip>
          <a:stretch>
            <a:fillRect/>
          </a:stretch>
        </p:blipFill>
        <p:spPr>
          <a:xfrm>
            <a:off x="3099775" y="64050"/>
            <a:ext cx="5986799" cy="5015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EDA 3.0</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b="1" sz="1100">
              <a:solidFill>
                <a:srgbClr val="000000"/>
              </a:solidFill>
              <a:latin typeface="Georgia"/>
              <a:ea typeface="Georgia"/>
              <a:cs typeface="Georgia"/>
              <a:sym typeface="Georgia"/>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2" name="Google Shape;122;p21"/>
          <p:cNvSpPr txBox="1"/>
          <p:nvPr>
            <p:ph idx="1" type="body"/>
          </p:nvPr>
        </p:nvSpPr>
        <p:spPr>
          <a:xfrm>
            <a:off x="273500" y="1017725"/>
            <a:ext cx="2514900" cy="390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Clearly shows the high variability and presence of outliers in yield for crops like Potatoes and Cassava. </a:t>
            </a:r>
            <a:endParaRPr sz="1360">
              <a:latin typeface="Times New Roman"/>
              <a:ea typeface="Times New Roman"/>
              <a:cs typeface="Times New Roman"/>
              <a:sym typeface="Times New Roman"/>
            </a:endParaRPr>
          </a:p>
          <a:p>
            <a:pPr indent="0" lvl="0" marL="0" rtl="0" algn="l">
              <a:lnSpc>
                <a:spcPct val="95000"/>
              </a:lnSpc>
              <a:spcBef>
                <a:spcPts val="1200"/>
              </a:spcBef>
              <a:spcAft>
                <a:spcPts val="0"/>
              </a:spcAft>
              <a:buNone/>
            </a:pPr>
            <a:r>
              <a:t/>
            </a:r>
            <a:endParaRPr sz="1360">
              <a:latin typeface="Times New Roman"/>
              <a:ea typeface="Times New Roman"/>
              <a:cs typeface="Times New Roman"/>
              <a:sym typeface="Times New Roman"/>
            </a:endParaRPr>
          </a:p>
          <a:p>
            <a:pPr indent="-314960" lvl="0" marL="457200" rtl="0" algn="l">
              <a:lnSpc>
                <a:spcPct val="95000"/>
              </a:lnSpc>
              <a:spcBef>
                <a:spcPts val="1200"/>
              </a:spcBef>
              <a:spcAft>
                <a:spcPts val="0"/>
              </a:spcAft>
              <a:buSzPts val="1360"/>
              <a:buFont typeface="Times New Roman"/>
              <a:buChar char="●"/>
            </a:pPr>
            <a:r>
              <a:rPr lang="en" sz="1360">
                <a:latin typeface="Times New Roman"/>
                <a:ea typeface="Times New Roman"/>
                <a:cs typeface="Times New Roman"/>
                <a:sym typeface="Times New Roman"/>
              </a:rPr>
              <a:t>Potatoes and Plantains have the highest median yields, setting a benchmark for target production levels in prescriptive analysis.</a:t>
            </a:r>
            <a:endParaRPr sz="1360">
              <a:latin typeface="Times New Roman"/>
              <a:ea typeface="Times New Roman"/>
              <a:cs typeface="Times New Roman"/>
              <a:sym typeface="Times New Roman"/>
            </a:endParaRPr>
          </a:p>
        </p:txBody>
      </p:sp>
      <p:pic>
        <p:nvPicPr>
          <p:cNvPr id="123" name="Google Shape;123;p21"/>
          <p:cNvPicPr preferRelativeResize="0"/>
          <p:nvPr/>
        </p:nvPicPr>
        <p:blipFill>
          <a:blip r:embed="rId3">
            <a:alphaModFix/>
          </a:blip>
          <a:stretch>
            <a:fillRect/>
          </a:stretch>
        </p:blipFill>
        <p:spPr>
          <a:xfrm>
            <a:off x="2894650" y="1079725"/>
            <a:ext cx="6150574" cy="364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